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91" r:id="rId4"/>
  </p:sldMasterIdLst>
  <p:notesMasterIdLst>
    <p:notesMasterId r:id="rId18"/>
  </p:notesMasterIdLst>
  <p:handoutMasterIdLst>
    <p:handoutMasterId r:id="rId19"/>
  </p:handoutMasterIdLst>
  <p:sldIdLst>
    <p:sldId id="262" r:id="rId5"/>
    <p:sldId id="261" r:id="rId6"/>
    <p:sldId id="267" r:id="rId7"/>
    <p:sldId id="276" r:id="rId8"/>
    <p:sldId id="289" r:id="rId9"/>
    <p:sldId id="282" r:id="rId10"/>
    <p:sldId id="283" r:id="rId11"/>
    <p:sldId id="287" r:id="rId12"/>
    <p:sldId id="285" r:id="rId13"/>
    <p:sldId id="288" r:id="rId14"/>
    <p:sldId id="284" r:id="rId15"/>
    <p:sldId id="268" r:id="rId16"/>
    <p:sldId id="28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uman Interactive" initials="AI" lastIdx="1" clrIdx="0">
    <p:extLst>
      <p:ext uri="{19B8F6BF-5375-455C-9EA6-DF929625EA0E}">
        <p15:presenceInfo xmlns:p15="http://schemas.microsoft.com/office/powerpoint/2012/main" userId="Anuman Interactiv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C41F"/>
    <a:srgbClr val="4ECDC4"/>
    <a:srgbClr val="37BF01"/>
    <a:srgbClr val="00CC00"/>
    <a:srgbClr val="008000"/>
    <a:srgbClr val="231651"/>
    <a:srgbClr val="C9CEC9"/>
    <a:srgbClr val="519730"/>
    <a:srgbClr val="292F36"/>
    <a:srgbClr val="D8E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216" y="3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53485D7-78E2-4548-993B-CE1B773C3A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946989-65BB-4CE1-8E76-39479461ED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49C6-5942-46EC-9418-1BC5275B37FE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EECACB-410C-457D-A5FE-1C678AE1B8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E1A243-9FCD-4AD7-8ADF-AF5A01037C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F28A-CEB3-40A8-9E7D-E6CA7810D7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0625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221-1A36-4940-B241-87A09843D96E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BC4FE-EE0C-DF47-8397-062C5F3A532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994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91225" y="2470854"/>
            <a:ext cx="5161550" cy="370189"/>
          </a:xfrm>
          <a:prstGeom prst="rect">
            <a:avLst/>
          </a:prstGeom>
          <a:solidFill>
            <a:srgbClr val="5EC4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b="0" i="0" dirty="0">
                <a:solidFill>
                  <a:srgbClr val="FFFFFF"/>
                </a:solidFill>
                <a:latin typeface="Neutraface 2 Display Titling"/>
                <a:cs typeface="Neutraface 2 Display Titling"/>
              </a:rPr>
              <a:t>PRESENTE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70467"/>
            <a:ext cx="9144000" cy="10453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60000"/>
              </a:lnSpc>
              <a:defRPr sz="54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GAME TITLE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1225" y="1552602"/>
            <a:ext cx="5161550" cy="7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2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rod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1771650"/>
            <a:ext cx="8686800" cy="16383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VISUAL BACKGROUND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4041" y="863600"/>
            <a:ext cx="4692318" cy="3854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3" name="Snip Single Corner Rectangle 2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17" name="Right Triangle 16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9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l="-13589" t="-748" r="15104" b="4838"/>
          <a:stretch/>
        </p:blipFill>
        <p:spPr>
          <a:xfrm>
            <a:off x="5353051" y="1022248"/>
            <a:ext cx="3669724" cy="39999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483" y="1200151"/>
            <a:ext cx="6007267" cy="33944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0" i="0">
                <a:solidFill>
                  <a:srgbClr val="231651"/>
                </a:solidFill>
                <a:latin typeface="Neutraface 2 Text Bold"/>
                <a:cs typeface="Neutraface 2 Text Bold"/>
              </a:defRPr>
            </a:lvl1pPr>
            <a:lvl2pPr marL="742950" indent="-285750">
              <a:lnSpc>
                <a:spcPct val="80000"/>
              </a:lnSpc>
              <a:buFont typeface="Wingdings" charset="2"/>
              <a:buChar char="§"/>
              <a:defRPr sz="14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2pPr>
            <a:lvl3pPr marL="914400" indent="0">
              <a:lnSpc>
                <a:spcPct val="80000"/>
              </a:lnSpc>
              <a:buFont typeface="Wingdings" charset="2"/>
              <a:buNone/>
              <a:defRPr sz="12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3pPr>
            <a:lvl4pPr marL="1600200" indent="-228600">
              <a:buFont typeface="Wingdings" charset="2"/>
              <a:buChar char="u"/>
              <a:defRPr b="0" i="0">
                <a:latin typeface="Alegreya Sans SC Regular"/>
                <a:cs typeface="Alegreya Sans SC Regular"/>
              </a:defRPr>
            </a:lvl4pPr>
            <a:lvl5pPr marL="2057400" indent="-228600">
              <a:buFont typeface="Wingdings" charset="2"/>
              <a:buChar char="u"/>
              <a:defRPr b="0" i="0">
                <a:latin typeface="Alegreya Sans SC Light"/>
                <a:cs typeface="Alegreya Sans SC Light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24" name="Snip Single Corner Rectangle 23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31" name="Right Triangle 30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484" y="1200151"/>
            <a:ext cx="3689684" cy="339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31651"/>
                </a:solidFill>
                <a:latin typeface="Neutraface 2 Text Bold"/>
                <a:cs typeface="Neutraface 2 Text Bold"/>
              </a:defRPr>
            </a:lvl1pPr>
            <a:lvl2pPr marL="742950" indent="-285750">
              <a:buFont typeface="Wingdings" charset="2"/>
              <a:buChar char="§"/>
              <a:defRPr sz="14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2pPr>
            <a:lvl3pPr marL="914400" indent="0">
              <a:lnSpc>
                <a:spcPct val="60000"/>
              </a:lnSpc>
              <a:buFont typeface="Wingdings" charset="2"/>
              <a:buNone/>
              <a:defRPr sz="12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3pPr>
            <a:lvl4pPr marL="1600200" indent="-228600">
              <a:buFont typeface="Wingdings" charset="2"/>
              <a:buChar char="§"/>
              <a:defRPr sz="1800"/>
            </a:lvl4pPr>
            <a:lvl5pPr marL="2057400" indent="-228600"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090" y="1200151"/>
            <a:ext cx="3740210" cy="339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31651"/>
                </a:solidFill>
                <a:latin typeface="Neutraface 2 Text Bold"/>
                <a:cs typeface="Neutraface 2 Text Bold"/>
              </a:defRPr>
            </a:lvl1pPr>
            <a:lvl2pPr marL="742950" indent="-285750">
              <a:buFont typeface="Wingdings" charset="2"/>
              <a:buChar char="§"/>
              <a:defRPr sz="14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2pPr>
            <a:lvl3pPr marL="914400" indent="0">
              <a:lnSpc>
                <a:spcPct val="60000"/>
              </a:lnSpc>
              <a:buFont typeface="Wingdings" charset="2"/>
              <a:buNone/>
              <a:defRPr sz="12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3pPr>
            <a:lvl4pPr marL="1600200" indent="-228600">
              <a:buFont typeface="Wingdings" charset="2"/>
              <a:buChar char="§"/>
              <a:defRPr sz="1800"/>
            </a:lvl4pPr>
            <a:lvl5pPr marL="2057400" indent="-228600"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5" y="4728789"/>
            <a:ext cx="249469" cy="26797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24" name="Snip Single Corner Rectangle 23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30" name="Right Triangle 29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725518" y="1200151"/>
            <a:ext cx="0" cy="3394472"/>
          </a:xfrm>
          <a:prstGeom prst="line">
            <a:avLst/>
          </a:prstGeom>
          <a:ln w="19050" cmpd="sng">
            <a:gradFill flip="none" rotWithShape="1">
              <a:gsLst>
                <a:gs pos="53000">
                  <a:srgbClr val="4ECDC4"/>
                </a:gs>
                <a:gs pos="100000">
                  <a:prstClr val="white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1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84" y="1131015"/>
            <a:ext cx="3689684" cy="479822"/>
          </a:xfrm>
          <a:prstGeom prst="rect">
            <a:avLst/>
          </a:prstGeom>
          <a:solidFill>
            <a:srgbClr val="4ECDC4"/>
          </a:solidFill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484" y="1721409"/>
            <a:ext cx="3689684" cy="2761692"/>
          </a:xfrm>
          <a:prstGeom prst="rect">
            <a:avLst/>
          </a:prstGeom>
          <a:ln>
            <a:solidFill>
              <a:srgbClr val="4ECDC4"/>
            </a:solidFill>
          </a:ln>
        </p:spPr>
        <p:txBody>
          <a:bodyPr anchor="ctr"/>
          <a:lstStyle>
            <a:lvl1pPr marL="0" indent="0" algn="ctr">
              <a:buNone/>
              <a:defRPr sz="1800" b="0" i="0">
                <a:ln>
                  <a:noFill/>
                </a:ln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  <a:lvl2pPr marL="742950" indent="-285750" algn="ctr">
              <a:buFont typeface="Wingdings" charset="2"/>
              <a:buChar char="§"/>
              <a:defRPr sz="1600" b="0" i="0">
                <a:latin typeface="Alegreya Sans SC Medium"/>
                <a:cs typeface="Alegreya Sans SC Medium"/>
              </a:defRPr>
            </a:lvl2pPr>
            <a:lvl3pPr marL="914400" indent="0" algn="ctr">
              <a:buNone/>
              <a:defRPr sz="1600" b="0" i="0">
                <a:latin typeface="Alegreya Sans SC Light"/>
                <a:cs typeface="Alegreya Sans SC Light"/>
              </a:defRPr>
            </a:lvl3pPr>
            <a:lvl4pPr>
              <a:defRPr sz="1400" b="0" i="0">
                <a:latin typeface="Alegreya Sans SC Regular"/>
                <a:cs typeface="Alegreya Sans SC Regular"/>
              </a:defRPr>
            </a:lvl4pPr>
            <a:lvl5pPr>
              <a:defRPr sz="1400" b="0" i="0">
                <a:latin typeface="Alegreya Sans SC Light"/>
                <a:cs typeface="Alegreya Sans SC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08036" y="1131015"/>
            <a:ext cx="3739091" cy="479822"/>
          </a:xfrm>
          <a:prstGeom prst="rect">
            <a:avLst/>
          </a:prstGeom>
          <a:solidFill>
            <a:srgbClr val="4ECDC4"/>
          </a:solidFill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8036" y="1721409"/>
            <a:ext cx="3739091" cy="2761692"/>
          </a:xfrm>
          <a:prstGeom prst="rect">
            <a:avLst/>
          </a:prstGeom>
          <a:ln>
            <a:solidFill>
              <a:srgbClr val="4ECDC4"/>
            </a:solidFill>
          </a:ln>
        </p:spPr>
        <p:txBody>
          <a:bodyPr anchor="ctr"/>
          <a:lstStyle>
            <a:lvl1pPr marL="0" indent="0" algn="ctr">
              <a:buNone/>
              <a:defRPr sz="1800" b="0" i="0">
                <a:ln>
                  <a:noFill/>
                </a:ln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  <a:lvl2pPr marL="742950" indent="-285750" algn="ctr">
              <a:buFont typeface="Wingdings" charset="2"/>
              <a:buChar char="§"/>
              <a:defRPr sz="1600" b="0" i="0">
                <a:latin typeface="Alegreya Sans SC Medium"/>
                <a:cs typeface="Alegreya Sans SC Medium"/>
              </a:defRPr>
            </a:lvl2pPr>
            <a:lvl3pPr marL="914400" indent="0" algn="ctr">
              <a:buFontTx/>
              <a:buNone/>
              <a:defRPr sz="1600" b="0" i="0">
                <a:latin typeface="Alegreya Sans SC Light"/>
                <a:cs typeface="Alegreya Sans SC Light"/>
              </a:defRPr>
            </a:lvl3pPr>
            <a:lvl4pPr>
              <a:defRPr sz="1400" b="0" i="0">
                <a:latin typeface="Alegreya Sans SC Regular"/>
                <a:cs typeface="Alegreya Sans SC Regular"/>
              </a:defRPr>
            </a:lvl4pPr>
            <a:lvl5pPr>
              <a:defRPr sz="1400" b="0" i="0">
                <a:latin typeface="Alegreya Sans SC Light"/>
                <a:cs typeface="Alegreya Sans SC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5" y="4728789"/>
            <a:ext cx="249469" cy="26797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26" name="Snip Single Corner Rectangle 25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30" name="Right Triangle 29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5" y="4728789"/>
            <a:ext cx="249469" cy="26797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25" name="Snip Single Corner Rectangle 24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28" name="Right Triangle 27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71000" y="1227138"/>
            <a:ext cx="8176128" cy="341312"/>
          </a:xfrm>
          <a:prstGeom prst="rect">
            <a:avLst/>
          </a:prstGeom>
          <a:solidFill>
            <a:srgbClr val="4ECDC4"/>
          </a:solidFill>
          <a:ln>
            <a:solidFill>
              <a:srgbClr val="4ECDC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571000" y="1227138"/>
            <a:ext cx="2959599" cy="3540125"/>
          </a:xfrm>
          <a:prstGeom prst="rect">
            <a:avLst/>
          </a:prstGeom>
          <a:ln w="12700" cmpd="sng">
            <a:solidFill>
              <a:srgbClr val="4ECDC4"/>
            </a:solidFill>
          </a:ln>
        </p:spPr>
        <p:txBody>
          <a:bodyPr vert="horz"/>
          <a:lstStyle>
            <a:lvl1pPr marL="0" indent="0" algn="ctr">
              <a:buNone/>
              <a:defRPr sz="2000" b="0" i="0">
                <a:latin typeface="Alegreya Sans SC Medium"/>
                <a:cs typeface="Alegreya Sans SC Medium"/>
              </a:defRPr>
            </a:lvl1pPr>
          </a:lstStyle>
          <a:p>
            <a:r>
              <a:rPr lang="en-US" dirty="0" err="1"/>
              <a:t>Visuel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38300"/>
            <a:ext cx="5172078" cy="3128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31651"/>
                </a:solidFill>
                <a:latin typeface="Neutraface 2 Text Bold"/>
                <a:cs typeface="Neutraface 2 Text Bold"/>
              </a:defRPr>
            </a:lvl1pPr>
            <a:lvl2pPr marL="742950" indent="-285750">
              <a:buFont typeface="Wingdings" charset="2"/>
              <a:buChar char="§"/>
              <a:defRPr sz="14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2pPr>
            <a:lvl3pPr marL="914400" indent="0">
              <a:buFontTx/>
              <a:buNone/>
              <a:defRPr sz="12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3pPr>
            <a:lvl4pPr>
              <a:defRPr sz="2000" b="0" i="0">
                <a:latin typeface="Alegreya Sans SC Medium"/>
                <a:cs typeface="Alegreya Sans SC Medium"/>
              </a:defRPr>
            </a:lvl4pPr>
            <a:lvl5pPr>
              <a:defRPr sz="2000" b="0" i="0">
                <a:latin typeface="Alegreya Sans SC Medium"/>
                <a:cs typeface="Alegreya Sans SC Medium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5" y="4728789"/>
            <a:ext cx="249469" cy="26797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28" name="Snip Single Corner Rectangle 27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33" name="Right Triangle 32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575050" y="1227139"/>
            <a:ext cx="5172078" cy="341312"/>
          </a:xfrm>
          <a:prstGeom prst="rect">
            <a:avLst/>
          </a:prstGeom>
          <a:effectLst/>
        </p:spPr>
        <p:txBody>
          <a:bodyPr/>
          <a:lstStyle>
            <a:lvl1pPr marL="0" indent="0">
              <a:lnSpc>
                <a:spcPct val="80000"/>
              </a:lnSpc>
              <a:buNone/>
              <a:defRPr sz="20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742950" indent="-285750">
              <a:buFont typeface="Wingdings" charset="2"/>
              <a:buChar char="§"/>
              <a:defRPr sz="1400" b="0" i="0">
                <a:solidFill>
                  <a:srgbClr val="292F36"/>
                </a:solidFill>
                <a:latin typeface="Neutraface 2 Text Book"/>
                <a:cs typeface="Neutraface 2 Text Book"/>
              </a:defRPr>
            </a:lvl2pPr>
            <a:lvl3pPr marL="914400" indent="0">
              <a:buFontTx/>
              <a:buNone/>
              <a:defRPr sz="1200" b="0" i="0">
                <a:solidFill>
                  <a:srgbClr val="292F36"/>
                </a:solidFill>
                <a:latin typeface="Neutraface 2 Text Book"/>
                <a:cs typeface="Neutraface 2 Text Book"/>
              </a:defRPr>
            </a:lvl3pPr>
            <a:lvl4pPr>
              <a:defRPr sz="2000" b="0" i="0">
                <a:latin typeface="Alegreya Sans SC Medium"/>
                <a:cs typeface="Alegreya Sans SC Medium"/>
              </a:defRPr>
            </a:lvl4pPr>
            <a:lvl5pPr>
              <a:defRPr sz="2000" b="0" i="0">
                <a:latin typeface="Alegreya Sans SC Medium"/>
                <a:cs typeface="Alegreya Sans SC Medium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76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14730" y="1307834"/>
            <a:ext cx="2636281" cy="2174612"/>
          </a:xfrm>
          <a:prstGeom prst="rect">
            <a:avLst/>
          </a:prstGeom>
          <a:ln w="12700" cmpd="sng">
            <a:solidFill>
              <a:srgbClr val="4ECDC4"/>
            </a:soli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14730" y="3757361"/>
            <a:ext cx="2636281" cy="425358"/>
          </a:xfrm>
          <a:prstGeom prst="rect">
            <a:avLst/>
          </a:prstGeom>
          <a:solidFill>
            <a:srgbClr val="4ECDC4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0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5" y="4728789"/>
            <a:ext cx="249469" cy="267970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604860" y="1307834"/>
            <a:ext cx="2634077" cy="2174612"/>
          </a:xfrm>
          <a:prstGeom prst="rect">
            <a:avLst/>
          </a:prstGeom>
          <a:ln w="12700" cmpd="sng">
            <a:solidFill>
              <a:srgbClr val="4ECDC4"/>
            </a:soli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860" y="3757361"/>
            <a:ext cx="2634077" cy="425358"/>
          </a:xfrm>
          <a:prstGeom prst="rect">
            <a:avLst/>
          </a:prstGeom>
          <a:solidFill>
            <a:srgbClr val="4ECDC4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0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7"/>
          </p:nvPr>
        </p:nvSpPr>
        <p:spPr>
          <a:xfrm>
            <a:off x="6229008" y="1307834"/>
            <a:ext cx="2634076" cy="2174612"/>
          </a:xfrm>
          <a:prstGeom prst="rect">
            <a:avLst/>
          </a:prstGeom>
          <a:ln w="12700" cmpd="sng">
            <a:solidFill>
              <a:srgbClr val="4ECDC4"/>
            </a:solidFill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229008" y="3757361"/>
            <a:ext cx="2634076" cy="425358"/>
          </a:xfrm>
          <a:prstGeom prst="rect">
            <a:avLst/>
          </a:prstGeom>
          <a:solidFill>
            <a:srgbClr val="4ECDC4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0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cs typeface="Neutraface 2 Text 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53034" y="97674"/>
            <a:ext cx="7988300" cy="489346"/>
          </a:xfrm>
          <a:prstGeom prst="rect">
            <a:avLst/>
          </a:prstGeom>
        </p:spPr>
        <p:txBody>
          <a:bodyPr/>
          <a:lstStyle>
            <a:lvl1pPr algn="l">
              <a:defRPr sz="3500" b="0" i="0">
                <a:ln w="28575" cmpd="sng">
                  <a:noFill/>
                  <a:miter lim="800000"/>
                </a:ln>
                <a:gradFill flip="none" rotWithShape="1">
                  <a:gsLst>
                    <a:gs pos="100000">
                      <a:srgbClr val="5EC41F"/>
                    </a:gs>
                    <a:gs pos="0">
                      <a:srgbClr val="008000"/>
                    </a:gs>
                  </a:gsLst>
                  <a:lin ang="16200000" scaled="0"/>
                  <a:tileRect/>
                </a:gradFill>
                <a:latin typeface="Neutraface 2 Display Titling"/>
                <a:cs typeface="Neutraface 2 Display Titling"/>
              </a:defRPr>
            </a:lvl1pPr>
          </a:lstStyle>
          <a:p>
            <a:r>
              <a:rPr lang="en-CA" dirty="0"/>
              <a:t>TITRE</a:t>
            </a:r>
            <a:endParaRPr lang="en-US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7176" y="695325"/>
            <a:ext cx="7988300" cy="2698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rgbClr val="231651"/>
                </a:solidFill>
                <a:latin typeface="Neutraface 2 Text Book"/>
                <a:cs typeface="Neutraface 2 Text Book"/>
              </a:defRPr>
            </a:lvl1pPr>
          </a:lstStyle>
          <a:p>
            <a:pPr lvl="0"/>
            <a:r>
              <a:rPr lang="en-CA" dirty="0"/>
              <a:t>Sous titre</a:t>
            </a:r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-1" y="-184150"/>
            <a:ext cx="457201" cy="5408083"/>
            <a:chOff x="-1" y="-184150"/>
            <a:chExt cx="457201" cy="5408083"/>
          </a:xfrm>
        </p:grpSpPr>
        <p:sp>
          <p:nvSpPr>
            <p:cNvPr id="30" name="Snip Single Corner Rectangle 29"/>
            <p:cNvSpPr/>
            <p:nvPr userDrawn="1"/>
          </p:nvSpPr>
          <p:spPr>
            <a:xfrm>
              <a:off x="-1" y="-184150"/>
              <a:ext cx="457201" cy="5408083"/>
            </a:xfrm>
            <a:prstGeom prst="snip1Rect">
              <a:avLst>
                <a:gd name="adj" fmla="val 0"/>
              </a:avLst>
            </a:prstGeom>
            <a:gradFill flip="none" rotWithShape="1">
              <a:gsLst>
                <a:gs pos="0">
                  <a:srgbClr val="008000"/>
                </a:gs>
                <a:gs pos="100000">
                  <a:srgbClr val="5EC41F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50800" dist="25400" dir="2700000" sx="95000" sy="95000" algn="t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3865" y="4728789"/>
              <a:ext cx="249469" cy="267970"/>
            </a:xfrm>
            <a:prstGeom prst="rect">
              <a:avLst/>
            </a:prstGeom>
          </p:spPr>
        </p:pic>
      </p:grpSp>
      <p:sp>
        <p:nvSpPr>
          <p:cNvPr id="33" name="Right Triangle 32"/>
          <p:cNvSpPr/>
          <p:nvPr userDrawn="1"/>
        </p:nvSpPr>
        <p:spPr>
          <a:xfrm rot="16200000">
            <a:off x="8235509" y="4235448"/>
            <a:ext cx="916129" cy="916129"/>
          </a:xfrm>
          <a:prstGeom prst="rtTriangle">
            <a:avLst/>
          </a:prstGeom>
          <a:gradFill flip="none" rotWithShape="1">
            <a:gsLst>
              <a:gs pos="16000">
                <a:srgbClr val="008000"/>
              </a:gs>
              <a:gs pos="100000">
                <a:srgbClr val="5EC41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9CEC9"/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23403" y="82238"/>
            <a:ext cx="8897196" cy="4938301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1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98" r:id="rId2"/>
    <p:sldLayoutId id="2147493493" r:id="rId3"/>
    <p:sldLayoutId id="2147493495" r:id="rId4"/>
    <p:sldLayoutId id="2147493496" r:id="rId5"/>
    <p:sldLayoutId id="2147493497" r:id="rId6"/>
    <p:sldLayoutId id="2147493499" r:id="rId7"/>
    <p:sldLayoutId id="2147493500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1.wdp"/><Relationship Id="rId7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1.jpg"/><Relationship Id="rId21" Type="http://schemas.microsoft.com/office/2007/relationships/hdphoto" Target="../media/hdphoto5.wdp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microsoft.com/office/2007/relationships/hdphoto" Target="../media/hdphoto3.wdp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970467"/>
            <a:ext cx="9144000" cy="1045326"/>
          </a:xfrm>
        </p:spPr>
        <p:txBody>
          <a:bodyPr/>
          <a:lstStyle/>
          <a:p>
            <a:r>
              <a:rPr lang="en-US" dirty="0"/>
              <a:t>ARCADE MINI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latin typeface="Neutraface 2 Text Bold" panose="020B0803020202020102" pitchFamily="34" charset="0"/>
              </a:rPr>
              <a:t>Accessory for Nintendo Switch</a:t>
            </a:r>
            <a:endParaRPr lang="en-US" dirty="0">
              <a:latin typeface="Neutraface 2 Text Bold" panose="020B0803020202020102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6BB541-F805-4DDC-BD0A-B43E65623FF6}"/>
              </a:ext>
            </a:extLst>
          </p:cNvPr>
          <p:cNvSpPr/>
          <p:nvPr/>
        </p:nvSpPr>
        <p:spPr>
          <a:xfrm>
            <a:off x="3542453" y="2485813"/>
            <a:ext cx="2059093" cy="309457"/>
          </a:xfrm>
          <a:prstGeom prst="rect">
            <a:avLst/>
          </a:prstGeom>
          <a:solidFill>
            <a:srgbClr val="5EC4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PRESENTS</a:t>
            </a:r>
          </a:p>
        </p:txBody>
      </p:sp>
    </p:spTree>
    <p:extLst>
      <p:ext uri="{BB962C8B-B14F-4D97-AF65-F5344CB8AC3E}">
        <p14:creationId xmlns:p14="http://schemas.microsoft.com/office/powerpoint/2010/main" val="420240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Ã©sultat de recherche d'images pour &quot;AstÃ©rix xxl 2 logo&quot;">
            <a:extLst>
              <a:ext uri="{FF2B5EF4-FFF2-40B4-BE49-F238E27FC236}">
                <a16:creationId xmlns:a16="http://schemas.microsoft.com/office/drawing/2014/main" id="{A56C2F27-C58C-4409-A2E9-240ABA76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61" y="84270"/>
            <a:ext cx="2409277" cy="12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46A322-ADB5-4B04-808C-1F2B381E8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61" y="1346889"/>
            <a:ext cx="2792612" cy="31664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B2506F-F970-4696-B1E5-62EA7A349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61" y="1413303"/>
            <a:ext cx="2675465" cy="30335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B60D9CF-DA9E-43C5-94B9-00366778071B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8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D2AD31-0636-4249-BABC-A545033C8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52" b="57837" l="71590" r="77084">
                        <a14:foregroundMark x1="73923" y1="53145" x2="73923" y2="53145"/>
                        <a14:foregroundMark x1="75447" y1="52951" x2="75447" y2="52951"/>
                        <a14:foregroundMark x1="75691" y1="52830" x2="75691" y2="52830"/>
                        <a14:foregroundMark x1="71947" y1="55346" x2="71947" y2="55346"/>
                        <a14:foregroundMark x1="72813" y1="55418" x2="72813" y2="55418"/>
                        <a14:foregroundMark x1="73960" y1="55007" x2="73960" y2="55007"/>
                        <a14:foregroundMark x1="74976" y1="55225" x2="74976" y2="55225"/>
                        <a14:foregroundMark x1="75861" y1="55152" x2="75861" y2="55152"/>
                        <a14:foregroundMark x1="76444" y1="55298" x2="76444" y2="55298"/>
                        <a14:foregroundMark x1="74111" y1="56701" x2="74111" y2="56701"/>
                        <a14:foregroundMark x1="74751" y1="56507" x2="74751" y2="56507"/>
                        <a14:foregroundMark x1="75127" y1="56434" x2="75127" y2="56434"/>
                        <a14:foregroundMark x1="75579" y1="56483" x2="75579" y2="56483"/>
                        <a14:foregroundMark x1="75767" y1="56507" x2="75767" y2="56507"/>
                        <a14:foregroundMark x1="76444" y1="56338" x2="76444" y2="56338"/>
                        <a14:foregroundMark x1="72361" y1="56507" x2="72361" y2="56507"/>
                        <a14:foregroundMark x1="72907" y1="56507" x2="72907" y2="56507"/>
                        <a14:foregroundMark x1="73302" y1="56507" x2="73302" y2="56507"/>
                        <a14:foregroundMark x1="72211" y1="56507" x2="72211" y2="56507"/>
                        <a14:foregroundMark x1="71834" y1="56313" x2="71834" y2="56313"/>
                        <a14:foregroundMark x1="71891" y1="56846" x2="71891" y2="56846"/>
                        <a14:foregroundMark x1="72361" y1="56507" x2="72361" y2="56507"/>
                        <a14:foregroundMark x1="74845" y1="48452" x2="74845" y2="48452"/>
                      </a14:backgroundRemoval>
                    </a14:imgEffect>
                  </a14:imgLayer>
                </a14:imgProps>
              </a:ext>
            </a:extLst>
          </a:blip>
          <a:srcRect l="70905" t="50000" r="22220" b="41285"/>
          <a:stretch/>
        </p:blipFill>
        <p:spPr>
          <a:xfrm>
            <a:off x="4159433" y="3743145"/>
            <a:ext cx="978921" cy="9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603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6C72D41-9A07-4C8D-AF9A-AD210B5C0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3" b="91137" l="9932" r="89983">
                        <a14:foregroundMark x1="45805" y1="9601" x2="45805" y2="9601"/>
                        <a14:foregroundMark x1="37500" y1="71196" x2="52654" y2="74594"/>
                        <a14:foregroundMark x1="52740" y1="35746" x2="52740" y2="35746"/>
                        <a14:foregroundMark x1="72175" y1="16987" x2="72175" y2="16987"/>
                        <a14:foregroundMark x1="72003" y1="15953" x2="72003" y2="15953"/>
                        <a14:foregroundMark x1="72003" y1="14476" x2="72003" y2="14476"/>
                        <a14:foregroundMark x1="72003" y1="14476" x2="70548" y2="14328"/>
                        <a14:foregroundMark x1="71318" y1="14180" x2="71318" y2="14180"/>
                        <a14:foregroundMark x1="70719" y1="14180" x2="69863" y2="14328"/>
                        <a14:foregroundMark x1="72688" y1="18907" x2="72688" y2="18907"/>
                        <a14:foregroundMark x1="72089" y1="15066" x2="72945" y2="25554"/>
                        <a14:foregroundMark x1="72774" y1="25849" x2="67808" y2="32939"/>
                        <a14:foregroundMark x1="71661" y1="29542" x2="71661" y2="29542"/>
                        <a14:foregroundMark x1="72346" y1="27474" x2="67808" y2="32939"/>
                        <a14:foregroundMark x1="68493" y1="14476" x2="68493" y2="14476"/>
                        <a14:foregroundMark x1="72175" y1="12999" x2="72175" y2="12999"/>
                        <a14:foregroundMark x1="70034" y1="13589" x2="70034" y2="13589"/>
                        <a14:foregroundMark x1="72346" y1="12408" x2="72346" y2="12408"/>
                        <a14:foregroundMark x1="72774" y1="13737" x2="72774" y2="13737"/>
                        <a14:foregroundMark x1="72774" y1="15510" x2="72774" y2="15510"/>
                        <a14:foregroundMark x1="73288" y1="17578" x2="73288" y2="17578"/>
                        <a14:foregroundMark x1="73288" y1="19350" x2="73288" y2="19350"/>
                        <a14:foregroundMark x1="73288" y1="22304" x2="73288" y2="23338"/>
                        <a14:foregroundMark x1="73459" y1="25258" x2="73459" y2="26145"/>
                        <a14:foregroundMark x1="73459" y1="27031" x2="73459" y2="27770"/>
                        <a14:foregroundMark x1="68750" y1="51256" x2="68750" y2="51256"/>
                        <a14:foregroundMark x1="68750" y1="54801" x2="65497" y2="36928"/>
                        <a14:foregroundMark x1="66781" y1="37814" x2="70548" y2="59232"/>
                        <a14:foregroundMark x1="67808" y1="38257" x2="67808" y2="38257"/>
                        <a14:foregroundMark x1="68065" y1="35894" x2="68065" y2="35894"/>
                        <a14:foregroundMark x1="75771" y1="59675" x2="75771" y2="59675"/>
                        <a14:foregroundMark x1="73630" y1="58789" x2="70377" y2="55982"/>
                        <a14:foregroundMark x1="72774" y1="58641" x2="79281" y2="62038"/>
                        <a14:foregroundMark x1="79281" y1="67799" x2="77055" y2="79616"/>
                        <a14:foregroundMark x1="48973" y1="91137" x2="48973" y2="91137"/>
                        <a14:foregroundMark x1="68151" y1="33530" x2="72945" y2="27474"/>
                        <a14:foregroundMark x1="71147" y1="30133" x2="72860" y2="15805"/>
                        <a14:foregroundMark x1="72860" y1="15805" x2="72175" y2="12999"/>
                        <a14:foregroundMark x1="73373" y1="22304" x2="72003" y2="12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99" y="1071879"/>
            <a:ext cx="4339985" cy="251555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627D6F-F367-4675-ACF2-49DA01A82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0933" y="121715"/>
            <a:ext cx="982134" cy="489346"/>
          </a:xfrm>
        </p:spPr>
        <p:txBody>
          <a:bodyPr/>
          <a:lstStyle/>
          <a:p>
            <a:r>
              <a:rPr lang="fr-FR" sz="3600" dirty="0"/>
              <a:t>TBC</a:t>
            </a:r>
          </a:p>
        </p:txBody>
      </p:sp>
      <p:pic>
        <p:nvPicPr>
          <p:cNvPr id="5" name="Image 4" descr="Une image contenant anniversaire, gâteau, intérieur, table&#10;&#10;Description générée automatiquement">
            <a:extLst>
              <a:ext uri="{FF2B5EF4-FFF2-40B4-BE49-F238E27FC236}">
                <a16:creationId xmlns:a16="http://schemas.microsoft.com/office/drawing/2014/main" id="{06568CB6-FD37-480E-827C-76A4A94D0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751" y="1071879"/>
            <a:ext cx="2196429" cy="24904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1265CC-8B45-4711-ADF5-B8982C98A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339" y="3627486"/>
            <a:ext cx="1282168" cy="444135"/>
          </a:xfrm>
          <a:prstGeom prst="rect">
            <a:avLst/>
          </a:prstGeom>
        </p:spPr>
      </p:pic>
      <p:pic>
        <p:nvPicPr>
          <p:cNvPr id="9" name="Picture 10" descr="RÃ©sultat de recherche d'images pour &quot;Gear club logo&quot;">
            <a:extLst>
              <a:ext uri="{FF2B5EF4-FFF2-40B4-BE49-F238E27FC236}">
                <a16:creationId xmlns:a16="http://schemas.microsoft.com/office/drawing/2014/main" id="{32291F93-3FFB-4503-9D82-0DE1C18D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9" b="89717" l="7800" r="91300">
                        <a14:foregroundMark x1="20600" y1="37789" x2="20600" y2="37789"/>
                        <a14:foregroundMark x1="12500" y1="57326" x2="12500" y2="57326"/>
                        <a14:foregroundMark x1="7800" y1="43959" x2="7800" y2="43959"/>
                        <a14:foregroundMark x1="91300" y1="31105" x2="91300" y2="31105"/>
                        <a14:foregroundMark x1="88200" y1="45244" x2="88200" y2="45244"/>
                        <a14:foregroundMark x1="50700" y1="66838" x2="84500" y2="57069"/>
                        <a14:foregroundMark x1="84500" y1="57069" x2="87600" y2="43445"/>
                        <a14:foregroundMark x1="83500" y1="38303" x2="88000" y2="37018"/>
                        <a14:foregroundMark x1="72300" y1="67609" x2="72300" y2="67609"/>
                        <a14:foregroundMark x1="76900" y1="65553" x2="69200" y2="63496"/>
                        <a14:foregroundMark x1="84800" y1="62211" x2="84800" y2="62211"/>
                        <a14:foregroundMark x1="83500" y1="64524" x2="83500" y2="64524"/>
                        <a14:foregroundMark x1="29800" y1="41131" x2="58900" y2="41131"/>
                        <a14:foregroundMark x1="58900" y1="41131" x2="79300" y2="38817"/>
                        <a14:foregroundMark x1="79300" y1="38817" x2="82200" y2="38817"/>
                        <a14:foregroundMark x1="30300" y1="48072" x2="38400" y2="47301"/>
                        <a14:foregroundMark x1="38400" y1="47301" x2="64300" y2="47301"/>
                        <a14:foregroundMark x1="64300" y1="47301" x2="80200" y2="46015"/>
                        <a14:foregroundMark x1="53400" y1="44730" x2="53400" y2="44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94" y="3498998"/>
            <a:ext cx="1789176" cy="6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83736F-4F36-4A87-81ED-F1D7AF71D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365" y="4071622"/>
            <a:ext cx="1896309" cy="6770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FC94EC0-339C-41D1-B9FD-226E375E6EBF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9062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designs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TOKI</a:t>
            </a: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C5435A4-ADB6-4706-8E0B-9AA55DA25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93" y="1073505"/>
            <a:ext cx="6533413" cy="3681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61FDBE-09E5-46F9-B3AA-F0A005D88782}"/>
              </a:ext>
            </a:extLst>
          </p:cNvPr>
          <p:cNvSpPr txBox="1"/>
          <p:nvPr/>
        </p:nvSpPr>
        <p:spPr>
          <a:xfrm>
            <a:off x="457200" y="4982455"/>
            <a:ext cx="3166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Neutraface 2 Text Book" panose="020B0503020202020102" pitchFamily="34" charset="0"/>
              </a:rPr>
              <a:t>Anuman Interactive 2018 – </a:t>
            </a:r>
            <a:r>
              <a:rPr lang="fr-FR" sz="800" dirty="0" err="1">
                <a:latin typeface="Neutraface 2 Text Book" panose="020B0503020202020102" pitchFamily="34" charset="0"/>
              </a:rPr>
              <a:t>Confidential</a:t>
            </a:r>
            <a:r>
              <a:rPr lang="fr-FR" sz="800" dirty="0">
                <a:latin typeface="Neutraface 2 Text Book" panose="020B0503020202020102" pitchFamily="34" charset="0"/>
              </a:rPr>
              <a:t> </a:t>
            </a:r>
            <a:r>
              <a:rPr lang="fr-FR" sz="800" dirty="0" err="1">
                <a:latin typeface="Neutraface 2 Text Book" panose="020B0503020202020102" pitchFamily="34" charset="0"/>
              </a:rPr>
              <a:t>material</a:t>
            </a:r>
            <a:r>
              <a:rPr lang="fr-FR" sz="800" dirty="0">
                <a:latin typeface="Neutraface 2 Text Book" panose="020B0503020202020102" pitchFamily="34" charset="0"/>
              </a:rPr>
              <a:t> – Do not </a:t>
            </a:r>
            <a:r>
              <a:rPr lang="fr-FR" sz="800" dirty="0" err="1">
                <a:latin typeface="Neutraface 2 Text Book" panose="020B0503020202020102" pitchFamily="34" charset="0"/>
              </a:rPr>
              <a:t>share</a:t>
            </a:r>
            <a:endParaRPr lang="fr-FR" sz="800" dirty="0">
              <a:latin typeface="Neutraface 2 Text Book" panose="020B0503020202020102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5AD894-D787-4996-869C-43CFE9F2DF7F}"/>
              </a:ext>
            </a:extLst>
          </p:cNvPr>
          <p:cNvSpPr txBox="1"/>
          <p:nvPr/>
        </p:nvSpPr>
        <p:spPr>
          <a:xfrm>
            <a:off x="8751146" y="4781973"/>
            <a:ext cx="47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0250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Packaging(tentative)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E17485-A7CD-47D5-A419-2E7259CA2E16}"/>
              </a:ext>
            </a:extLst>
          </p:cNvPr>
          <p:cNvSpPr txBox="1"/>
          <p:nvPr/>
        </p:nvSpPr>
        <p:spPr>
          <a:xfrm>
            <a:off x="457200" y="4982455"/>
            <a:ext cx="3166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Neutraface 2 Text Book" panose="020B0503020202020102" pitchFamily="34" charset="0"/>
              </a:rPr>
              <a:t>Anuman Interactive 2018 – </a:t>
            </a:r>
            <a:r>
              <a:rPr lang="fr-FR" sz="800" dirty="0" err="1">
                <a:latin typeface="Neutraface 2 Text Book" panose="020B0503020202020102" pitchFamily="34" charset="0"/>
              </a:rPr>
              <a:t>Confidential</a:t>
            </a:r>
            <a:r>
              <a:rPr lang="fr-FR" sz="800" dirty="0">
                <a:latin typeface="Neutraface 2 Text Book" panose="020B0503020202020102" pitchFamily="34" charset="0"/>
              </a:rPr>
              <a:t> </a:t>
            </a:r>
            <a:r>
              <a:rPr lang="fr-FR" sz="800" dirty="0" err="1">
                <a:latin typeface="Neutraface 2 Text Book" panose="020B0503020202020102" pitchFamily="34" charset="0"/>
              </a:rPr>
              <a:t>material</a:t>
            </a:r>
            <a:r>
              <a:rPr lang="fr-FR" sz="800" dirty="0">
                <a:latin typeface="Neutraface 2 Text Book" panose="020B0503020202020102" pitchFamily="34" charset="0"/>
              </a:rPr>
              <a:t> – Do not </a:t>
            </a:r>
            <a:r>
              <a:rPr lang="fr-FR" sz="800" dirty="0" err="1">
                <a:latin typeface="Neutraface 2 Text Book" panose="020B0503020202020102" pitchFamily="34" charset="0"/>
              </a:rPr>
              <a:t>share</a:t>
            </a:r>
            <a:endParaRPr lang="fr-FR" sz="800" dirty="0">
              <a:latin typeface="Neutraface 2 Text Book" panose="020B0503020202020102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82F0FE-FFE9-4E4A-9DB2-6848CB2A050E}"/>
              </a:ext>
            </a:extLst>
          </p:cNvPr>
          <p:cNvSpPr txBox="1"/>
          <p:nvPr/>
        </p:nvSpPr>
        <p:spPr>
          <a:xfrm>
            <a:off x="8751146" y="4781973"/>
            <a:ext cx="47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Neutraface 2 Display Titling" panose="02000600040000020004" pitchFamily="50" charset="0"/>
              </a:rPr>
              <a:t>11</a:t>
            </a:r>
            <a:endParaRPr lang="fr-FR" dirty="0">
              <a:solidFill>
                <a:schemeClr val="bg1"/>
              </a:solidFill>
              <a:latin typeface="Neutraface 2 Display Titling" panose="0200060004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A19597-246D-4590-9E1E-B34154F87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126" y="694242"/>
            <a:ext cx="4827748" cy="37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0976" y="831015"/>
            <a:ext cx="6007267" cy="3988739"/>
          </a:xfrm>
        </p:spPr>
        <p:txBody>
          <a:bodyPr/>
          <a:lstStyle/>
          <a:p>
            <a:r>
              <a:rPr lang="en-US" sz="1800" b="1" dirty="0"/>
              <a:t>Printed wooden</a:t>
            </a:r>
            <a:r>
              <a:rPr lang="en-US" dirty="0"/>
              <a:t> Arcade Mini</a:t>
            </a:r>
          </a:p>
          <a:p>
            <a:endParaRPr lang="en-US" b="1" dirty="0"/>
          </a:p>
          <a:p>
            <a:r>
              <a:rPr lang="en-US" b="1" dirty="0"/>
              <a:t>DIY trend</a:t>
            </a:r>
            <a:r>
              <a:rPr lang="en-US" dirty="0"/>
              <a:t> = building the cabinet out from the box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Nintendo Switch? </a:t>
            </a:r>
          </a:p>
          <a:p>
            <a:pPr lvl="1"/>
            <a:r>
              <a:rPr lang="en-US" dirty="0"/>
              <a:t>25+ M units worldwide at the end of December 2018</a:t>
            </a:r>
          </a:p>
          <a:p>
            <a:pPr lvl="1"/>
            <a:r>
              <a:rPr lang="en-US" dirty="0"/>
              <a:t>Fastest selling console ever in the US (over 1 year)</a:t>
            </a:r>
          </a:p>
          <a:p>
            <a:pPr lvl="1"/>
            <a:r>
              <a:rPr lang="en-US" dirty="0"/>
              <a:t>Surfing on the Nintendo </a:t>
            </a:r>
            <a:r>
              <a:rPr lang="en-US" dirty="0" err="1"/>
              <a:t>Labo</a:t>
            </a:r>
            <a:r>
              <a:rPr lang="en-US" dirty="0"/>
              <a:t> DIY concept</a:t>
            </a:r>
          </a:p>
          <a:p>
            <a:pPr lvl="1"/>
            <a:r>
              <a:rPr lang="en-US" dirty="0"/>
              <a:t>Tablet mode benefiting from the concept</a:t>
            </a:r>
          </a:p>
          <a:p>
            <a:endParaRPr lang="en-US" dirty="0"/>
          </a:p>
          <a:p>
            <a:r>
              <a:rPr lang="en-US" dirty="0"/>
              <a:t>Why an arcade cabinet?</a:t>
            </a:r>
          </a:p>
          <a:p>
            <a:pPr lvl="1"/>
            <a:r>
              <a:rPr lang="en-US" dirty="0" err="1"/>
              <a:t>Retrogaming</a:t>
            </a:r>
            <a:r>
              <a:rPr lang="en-US" dirty="0"/>
              <a:t> trend</a:t>
            </a:r>
          </a:p>
          <a:p>
            <a:pPr lvl="1"/>
            <a:r>
              <a:rPr lang="en-US" dirty="0"/>
              <a:t>Targeting a specialist audience with famous franchises</a:t>
            </a:r>
          </a:p>
          <a:p>
            <a:pPr lvl="1"/>
            <a:r>
              <a:rPr lang="en-US" dirty="0"/>
              <a:t>Accessory as much as a collector item</a:t>
            </a:r>
          </a:p>
          <a:p>
            <a:pPr lvl="1"/>
            <a:r>
              <a:rPr lang="en-US" dirty="0"/>
              <a:t>Playable deck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1EB360-1191-45B7-9E84-9891FA36D490}"/>
              </a:ext>
            </a:extLst>
          </p:cNvPr>
          <p:cNvSpPr txBox="1"/>
          <p:nvPr/>
        </p:nvSpPr>
        <p:spPr>
          <a:xfrm>
            <a:off x="457200" y="4982455"/>
            <a:ext cx="3166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Neutraface 2 Text Book" panose="020B0503020202020102" pitchFamily="34" charset="0"/>
              </a:rPr>
              <a:t>Anuman Interactive 2018 – </a:t>
            </a:r>
            <a:r>
              <a:rPr lang="fr-FR" sz="800" dirty="0" err="1">
                <a:latin typeface="Neutraface 2 Text Book" panose="020B0503020202020102" pitchFamily="34" charset="0"/>
              </a:rPr>
              <a:t>Confidential</a:t>
            </a:r>
            <a:r>
              <a:rPr lang="fr-FR" sz="800" dirty="0">
                <a:latin typeface="Neutraface 2 Text Book" panose="020B0503020202020102" pitchFamily="34" charset="0"/>
              </a:rPr>
              <a:t> </a:t>
            </a:r>
            <a:r>
              <a:rPr lang="fr-FR" sz="800" dirty="0" err="1">
                <a:latin typeface="Neutraface 2 Text Book" panose="020B0503020202020102" pitchFamily="34" charset="0"/>
              </a:rPr>
              <a:t>material</a:t>
            </a:r>
            <a:r>
              <a:rPr lang="fr-FR" sz="800" dirty="0">
                <a:latin typeface="Neutraface 2 Text Book" panose="020B0503020202020102" pitchFamily="34" charset="0"/>
              </a:rPr>
              <a:t> – Do not </a:t>
            </a:r>
            <a:r>
              <a:rPr lang="fr-FR" sz="800" dirty="0" err="1">
                <a:latin typeface="Neutraface 2 Text Book" panose="020B0503020202020102" pitchFamily="34" charset="0"/>
              </a:rPr>
              <a:t>share</a:t>
            </a:r>
            <a:endParaRPr lang="fr-FR" sz="800" dirty="0">
              <a:latin typeface="Neutraface 2 Text Book" panose="020B050302020202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D37B70-640D-418B-A060-902A6A06D3DD}"/>
              </a:ext>
            </a:extLst>
          </p:cNvPr>
          <p:cNvSpPr txBox="1"/>
          <p:nvPr/>
        </p:nvSpPr>
        <p:spPr>
          <a:xfrm>
            <a:off x="8751147" y="4781973"/>
            <a:ext cx="29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8F6C64A-F5CC-44AF-A6F2-B9B2B82BC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324" y="3693935"/>
            <a:ext cx="2155113" cy="1508760"/>
          </a:xfrm>
          <a:prstGeom prst="rect">
            <a:avLst/>
          </a:prstGeom>
        </p:spPr>
      </p:pic>
      <p:pic>
        <p:nvPicPr>
          <p:cNvPr id="11" name="Picture Placeholder 5" descr="TokiBox.png">
            <a:extLst>
              <a:ext uri="{FF2B5EF4-FFF2-40B4-BE49-F238E27FC236}">
                <a16:creationId xmlns:a16="http://schemas.microsoft.com/office/drawing/2014/main" id="{72C63722-36B3-4E83-84D0-01C00F651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4" b="-1044"/>
          <a:stretch/>
        </p:blipFill>
        <p:spPr>
          <a:xfrm>
            <a:off x="6182063" y="2027612"/>
            <a:ext cx="2667091" cy="26818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666BCB-A53B-40BE-BB50-BF2F60BC7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4372">
            <a:off x="7254240" y="956216"/>
            <a:ext cx="1348529" cy="1078912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2ED654D-45AA-428E-A334-9FCB3A4550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39056910_629013697493165_6262902722408742912_n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r="8206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Franchise-branded box for each cabinet.</a:t>
            </a:r>
          </a:p>
          <a:p>
            <a:pPr lvl="1"/>
            <a:r>
              <a:rPr lang="en-US" dirty="0"/>
              <a:t>215 mm high</a:t>
            </a:r>
          </a:p>
          <a:p>
            <a:pPr lvl="1"/>
            <a:r>
              <a:rPr lang="en-US" dirty="0"/>
              <a:t>185 mm wide</a:t>
            </a:r>
          </a:p>
          <a:p>
            <a:pPr lvl="1"/>
            <a:r>
              <a:rPr lang="en-US" dirty="0"/>
              <a:t>17 mm deep</a:t>
            </a:r>
          </a:p>
          <a:p>
            <a:endParaRPr lang="en-US" dirty="0"/>
          </a:p>
          <a:p>
            <a:r>
              <a:rPr lang="en-US" dirty="0"/>
              <a:t>Visuals are high quality prints and not stickers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specs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Box dimensions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4858C7-3511-4882-BEB6-1486291FB2E8}"/>
              </a:ext>
            </a:extLst>
          </p:cNvPr>
          <p:cNvSpPr txBox="1"/>
          <p:nvPr/>
        </p:nvSpPr>
        <p:spPr>
          <a:xfrm>
            <a:off x="457200" y="4982455"/>
            <a:ext cx="3166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Neutraface 2 Text Book" panose="020B0503020202020102" pitchFamily="34" charset="0"/>
              </a:rPr>
              <a:t>Anuman Interactive 2018 – </a:t>
            </a:r>
            <a:r>
              <a:rPr lang="fr-FR" sz="800" dirty="0" err="1">
                <a:latin typeface="Neutraface 2 Text Book" panose="020B0503020202020102" pitchFamily="34" charset="0"/>
              </a:rPr>
              <a:t>Confidential</a:t>
            </a:r>
            <a:r>
              <a:rPr lang="fr-FR" sz="800" dirty="0">
                <a:latin typeface="Neutraface 2 Text Book" panose="020B0503020202020102" pitchFamily="34" charset="0"/>
              </a:rPr>
              <a:t> </a:t>
            </a:r>
            <a:r>
              <a:rPr lang="fr-FR" sz="800" dirty="0" err="1">
                <a:latin typeface="Neutraface 2 Text Book" panose="020B0503020202020102" pitchFamily="34" charset="0"/>
              </a:rPr>
              <a:t>material</a:t>
            </a:r>
            <a:r>
              <a:rPr lang="fr-FR" sz="800" dirty="0">
                <a:latin typeface="Neutraface 2 Text Book" panose="020B0503020202020102" pitchFamily="34" charset="0"/>
              </a:rPr>
              <a:t> – Do not </a:t>
            </a:r>
            <a:r>
              <a:rPr lang="fr-FR" sz="800" dirty="0" err="1">
                <a:latin typeface="Neutraface 2 Text Book" panose="020B0503020202020102" pitchFamily="34" charset="0"/>
              </a:rPr>
              <a:t>share</a:t>
            </a:r>
            <a:endParaRPr lang="fr-FR" sz="800" dirty="0">
              <a:latin typeface="Neutraface 2 Text Book" panose="020B050302020202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BEBDB2-C439-452E-9149-067F1DEEB4BF}"/>
              </a:ext>
            </a:extLst>
          </p:cNvPr>
          <p:cNvSpPr txBox="1"/>
          <p:nvPr/>
        </p:nvSpPr>
        <p:spPr>
          <a:xfrm>
            <a:off x="8747128" y="4781973"/>
            <a:ext cx="45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2</a:t>
            </a:r>
          </a:p>
        </p:txBody>
      </p:sp>
      <p:pic>
        <p:nvPicPr>
          <p:cNvPr id="11" name="Picture Placeholder 9" descr="511960-Toki Arcade Machine Switch.jpg">
            <a:extLst>
              <a:ext uri="{FF2B5EF4-FFF2-40B4-BE49-F238E27FC236}">
                <a16:creationId xmlns:a16="http://schemas.microsoft.com/office/drawing/2014/main" id="{C6BE948B-84BE-4C74-82CD-C7868B83D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/>
          <a:stretch/>
        </p:blipFill>
        <p:spPr>
          <a:xfrm>
            <a:off x="3703743" y="3353753"/>
            <a:ext cx="1498177" cy="1236848"/>
          </a:xfrm>
          <a:prstGeom prst="rect">
            <a:avLst/>
          </a:prstGeom>
          <a:ln w="12700" cmpd="sng">
            <a:solidFill>
              <a:srgbClr val="4ECDC4"/>
            </a:solidFill>
          </a:ln>
        </p:spPr>
      </p:pic>
      <p:pic>
        <p:nvPicPr>
          <p:cNvPr id="13" name="Picture Placeholder 11" descr="39056910_629013697493165_6262902722408742912_n.jpg">
            <a:extLst>
              <a:ext uri="{FF2B5EF4-FFF2-40B4-BE49-F238E27FC236}">
                <a16:creationId xmlns:a16="http://schemas.microsoft.com/office/drawing/2014/main" id="{B71CE03C-6A90-4DE2-8175-E6A9C33A9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t="25421" r="7090" b="7115"/>
          <a:stretch/>
        </p:blipFill>
        <p:spPr>
          <a:xfrm>
            <a:off x="6905398" y="3353752"/>
            <a:ext cx="1498176" cy="1236848"/>
          </a:xfrm>
          <a:prstGeom prst="rect">
            <a:avLst/>
          </a:prstGeom>
        </p:spPr>
      </p:pic>
      <p:pic>
        <p:nvPicPr>
          <p:cNvPr id="15" name="Espace réservé pour une image  13">
            <a:extLst>
              <a:ext uri="{FF2B5EF4-FFF2-40B4-BE49-F238E27FC236}">
                <a16:creationId xmlns:a16="http://schemas.microsoft.com/office/drawing/2014/main" id="{717BE9D6-A53D-48F3-9406-2CC028EE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5" r="4535"/>
          <a:stretch>
            <a:fillRect/>
          </a:stretch>
        </p:blipFill>
        <p:spPr>
          <a:xfrm>
            <a:off x="5300557" y="3353753"/>
            <a:ext cx="1499430" cy="123684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9E45E-76BE-4EDD-AAE7-6BE6C5EA3465}"/>
              </a:ext>
            </a:extLst>
          </p:cNvPr>
          <p:cNvSpPr txBox="1">
            <a:spLocks/>
          </p:cNvSpPr>
          <p:nvPr/>
        </p:nvSpPr>
        <p:spPr>
          <a:xfrm>
            <a:off x="3703743" y="4642916"/>
            <a:ext cx="1498177" cy="124347"/>
          </a:xfrm>
          <a:prstGeom prst="rect">
            <a:avLst/>
          </a:prstGeom>
          <a:solidFill>
            <a:srgbClr val="4ECDC4"/>
          </a:solidFill>
          <a:effectLst/>
        </p:spPr>
        <p:txBody>
          <a:bodyPr anchor="ctr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ea typeface="+mn-ea"/>
                <a:cs typeface="Neutraface 2 Tex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SIDE A</a:t>
            </a:r>
            <a:endParaRPr lang="en-US" sz="11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6E0363D-19BD-403B-88D7-1FE4D94B010C}"/>
              </a:ext>
            </a:extLst>
          </p:cNvPr>
          <p:cNvSpPr txBox="1">
            <a:spLocks/>
          </p:cNvSpPr>
          <p:nvPr/>
        </p:nvSpPr>
        <p:spPr>
          <a:xfrm>
            <a:off x="5301810" y="4642915"/>
            <a:ext cx="1498177" cy="124347"/>
          </a:xfrm>
          <a:prstGeom prst="rect">
            <a:avLst/>
          </a:prstGeom>
          <a:solidFill>
            <a:srgbClr val="4ECDC4"/>
          </a:solidFill>
          <a:effectLst/>
        </p:spPr>
        <p:txBody>
          <a:bodyPr anchor="ctr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ea typeface="+mn-ea"/>
                <a:cs typeface="Neutraface 2 Tex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REAR VIEW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8FAF3AB-20FC-4DD0-B897-47E473A1508D}"/>
              </a:ext>
            </a:extLst>
          </p:cNvPr>
          <p:cNvSpPr txBox="1">
            <a:spLocks/>
          </p:cNvSpPr>
          <p:nvPr/>
        </p:nvSpPr>
        <p:spPr>
          <a:xfrm>
            <a:off x="6928680" y="4638053"/>
            <a:ext cx="1498177" cy="124347"/>
          </a:xfrm>
          <a:prstGeom prst="rect">
            <a:avLst/>
          </a:prstGeom>
          <a:solidFill>
            <a:srgbClr val="4ECDC4"/>
          </a:solidFill>
          <a:effectLst/>
        </p:spPr>
        <p:txBody>
          <a:bodyPr anchor="ctr"/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utraface 2 Text Bold"/>
                <a:ea typeface="+mn-ea"/>
                <a:cs typeface="Neutraface 2 Tex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b="0" i="0" kern="1200">
                <a:solidFill>
                  <a:srgbClr val="292F36"/>
                </a:solidFill>
                <a:latin typeface="Neutraface 2 Text Book"/>
                <a:ea typeface="+mn-ea"/>
                <a:cs typeface="Neutraface 2 Text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legreya Sans SC Medium"/>
                <a:ea typeface="+mn-ea"/>
                <a:cs typeface="Alegreya Sans SC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SIDE B</a:t>
            </a:r>
          </a:p>
        </p:txBody>
      </p:sp>
    </p:spTree>
    <p:extLst>
      <p:ext uri="{BB962C8B-B14F-4D97-AF65-F5344CB8AC3E}">
        <p14:creationId xmlns:p14="http://schemas.microsoft.com/office/powerpoint/2010/main" val="103252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321C4F9-ED0A-43F1-B15F-D29FD9D46CD6}"/>
              </a:ext>
            </a:extLst>
          </p:cNvPr>
          <p:cNvSpPr/>
          <p:nvPr/>
        </p:nvSpPr>
        <p:spPr>
          <a:xfrm>
            <a:off x="761062" y="1734181"/>
            <a:ext cx="7373824" cy="364853"/>
          </a:xfrm>
          <a:prstGeom prst="rect">
            <a:avLst/>
          </a:prstGeom>
          <a:gradFill flip="none" rotWithShape="1">
            <a:gsLst>
              <a:gs pos="0">
                <a:srgbClr val="37BF01">
                  <a:shade val="30000"/>
                  <a:satMod val="115000"/>
                </a:srgbClr>
              </a:gs>
              <a:gs pos="50000">
                <a:srgbClr val="37BF01">
                  <a:shade val="67500"/>
                  <a:satMod val="115000"/>
                </a:srgbClr>
              </a:gs>
              <a:gs pos="100000">
                <a:srgbClr val="37BF01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schedule					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0AC0DD-5F93-455B-BE6D-80C36C61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50" y="4368770"/>
            <a:ext cx="776576" cy="2772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EECB03-D2BF-417E-9C34-3200DE10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003" y="4312029"/>
            <a:ext cx="899002" cy="3596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EC7592-E090-40AF-A5F8-27C0836F8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30" y="3506007"/>
            <a:ext cx="961533" cy="3874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C344F3-2623-419B-9BCF-9A5AA9B93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10" y="3989786"/>
            <a:ext cx="946776" cy="47508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12752FC-40EF-41C3-A59D-29EA0490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754" y="3328829"/>
            <a:ext cx="654703" cy="22678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01654C0-FBCF-4029-A37D-27E1B93F30EE}"/>
              </a:ext>
            </a:extLst>
          </p:cNvPr>
          <p:cNvSpPr txBox="1"/>
          <p:nvPr/>
        </p:nvSpPr>
        <p:spPr>
          <a:xfrm>
            <a:off x="5021003" y="1785802"/>
            <a:ext cx="1310715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100" b="1" dirty="0" err="1">
                <a:solidFill>
                  <a:schemeClr val="bg1"/>
                </a:solidFill>
                <a:latin typeface="Neutraface 2 Text Book"/>
              </a:rPr>
              <a:t>Oct</a:t>
            </a:r>
            <a:r>
              <a:rPr lang="fr-FR" sz="1100" b="1" dirty="0">
                <a:solidFill>
                  <a:schemeClr val="bg1"/>
                </a:solidFill>
                <a:latin typeface="Neutraface 2 Text Book"/>
              </a:rPr>
              <a:t>/</a:t>
            </a:r>
            <a:r>
              <a:rPr lang="fr-FR" sz="1100" b="1" dirty="0" err="1">
                <a:solidFill>
                  <a:schemeClr val="bg1"/>
                </a:solidFill>
                <a:latin typeface="Neutraface 2 Text Book"/>
              </a:rPr>
              <a:t>Nov</a:t>
            </a:r>
            <a:r>
              <a:rPr lang="fr-FR" sz="1100" b="1" dirty="0">
                <a:solidFill>
                  <a:schemeClr val="bg1"/>
                </a:solidFill>
                <a:latin typeface="Neutraface 2 Text Book"/>
              </a:rPr>
              <a:t> 2019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6B908F-0738-444A-AEA8-D26B5B17F496}"/>
              </a:ext>
            </a:extLst>
          </p:cNvPr>
          <p:cNvSpPr txBox="1"/>
          <p:nvPr/>
        </p:nvSpPr>
        <p:spPr>
          <a:xfrm>
            <a:off x="457200" y="4982455"/>
            <a:ext cx="3166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Neutraface 2 Text Book" panose="020B0503020202020102" pitchFamily="34" charset="0"/>
              </a:rPr>
              <a:t>Anuman Interactive 2018 – </a:t>
            </a:r>
            <a:r>
              <a:rPr lang="fr-FR" sz="800" dirty="0" err="1">
                <a:latin typeface="Neutraface 2 Text Book" panose="020B0503020202020102" pitchFamily="34" charset="0"/>
              </a:rPr>
              <a:t>Confidential</a:t>
            </a:r>
            <a:r>
              <a:rPr lang="fr-FR" sz="800" dirty="0">
                <a:latin typeface="Neutraface 2 Text Book" panose="020B0503020202020102" pitchFamily="34" charset="0"/>
              </a:rPr>
              <a:t> </a:t>
            </a:r>
            <a:r>
              <a:rPr lang="fr-FR" sz="800" dirty="0" err="1">
                <a:latin typeface="Neutraface 2 Text Book" panose="020B0503020202020102" pitchFamily="34" charset="0"/>
              </a:rPr>
              <a:t>material</a:t>
            </a:r>
            <a:r>
              <a:rPr lang="fr-FR" sz="800" dirty="0">
                <a:latin typeface="Neutraface 2 Text Book" panose="020B0503020202020102" pitchFamily="34" charset="0"/>
              </a:rPr>
              <a:t> – Do not </a:t>
            </a:r>
            <a:r>
              <a:rPr lang="fr-FR" sz="800" dirty="0" err="1">
                <a:latin typeface="Neutraface 2 Text Book" panose="020B0503020202020102" pitchFamily="34" charset="0"/>
              </a:rPr>
              <a:t>share</a:t>
            </a:r>
            <a:endParaRPr lang="fr-FR" sz="800" dirty="0">
              <a:latin typeface="Neutraface 2 Text Book" panose="020B0503020202020102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860C1D-95BA-4C17-ADE4-6E136C225BCA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6CCE2-D192-4A4D-AEBE-0820D742B052}"/>
              </a:ext>
            </a:extLst>
          </p:cNvPr>
          <p:cNvSpPr/>
          <p:nvPr/>
        </p:nvSpPr>
        <p:spPr>
          <a:xfrm>
            <a:off x="3759116" y="49071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600" dirty="0">
              <a:latin typeface="Neutraface 2 Text Book" panose="020B0503020202020102" pitchFamily="34" charset="0"/>
            </a:endParaRPr>
          </a:p>
          <a:p>
            <a:r>
              <a:rPr lang="en-US" sz="600" dirty="0">
                <a:latin typeface="Neutraface 2 Text Book" panose="020B0503020202020102" pitchFamily="34" charset="0"/>
              </a:rPr>
              <a:t>ALL LOGOS, NAMES &amp; BRANDS USED IN THIS PRESENTATION ARE EXCLUSIVE PROPERTY OF THEIR RESPECTIVE OWNERS.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EFA9A7-439B-4266-886C-6D6938FCB20F}"/>
              </a:ext>
            </a:extLst>
          </p:cNvPr>
          <p:cNvSpPr/>
          <p:nvPr/>
        </p:nvSpPr>
        <p:spPr>
          <a:xfrm rot="5400000">
            <a:off x="1951997" y="3075677"/>
            <a:ext cx="2006868" cy="53583"/>
          </a:xfrm>
          <a:prstGeom prst="rect">
            <a:avLst/>
          </a:prstGeom>
          <a:gradFill flip="none" rotWithShape="1">
            <a:gsLst>
              <a:gs pos="0">
                <a:srgbClr val="37BF01">
                  <a:shade val="30000"/>
                  <a:satMod val="115000"/>
                </a:srgbClr>
              </a:gs>
              <a:gs pos="50000">
                <a:srgbClr val="37BF01">
                  <a:shade val="67500"/>
                  <a:satMod val="115000"/>
                </a:srgbClr>
              </a:gs>
              <a:gs pos="100000">
                <a:srgbClr val="37BF01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3DC2C0F-CA02-44DD-A23F-E5387D5A291D}"/>
              </a:ext>
            </a:extLst>
          </p:cNvPr>
          <p:cNvSpPr txBox="1"/>
          <p:nvPr/>
        </p:nvSpPr>
        <p:spPr>
          <a:xfrm>
            <a:off x="1236294" y="1719025"/>
            <a:ext cx="1310715" cy="6001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1100" b="1" dirty="0" err="1">
                <a:solidFill>
                  <a:schemeClr val="bg1"/>
                </a:solidFill>
                <a:latin typeface="Neutraface 2 Text Book"/>
              </a:rPr>
              <a:t>November</a:t>
            </a:r>
            <a:r>
              <a:rPr lang="fr-FR" sz="1100" b="1" dirty="0">
                <a:solidFill>
                  <a:schemeClr val="bg1"/>
                </a:solidFill>
                <a:latin typeface="Neutraface 2 Text Book"/>
              </a:rPr>
              <a:t> 2018 (</a:t>
            </a:r>
            <a:r>
              <a:rPr lang="fr-FR" sz="1100" b="1" dirty="0" err="1">
                <a:solidFill>
                  <a:schemeClr val="bg1"/>
                </a:solidFill>
                <a:latin typeface="Neutraface 2 Text Book"/>
              </a:rPr>
              <a:t>reminder</a:t>
            </a:r>
            <a:r>
              <a:rPr lang="fr-FR" sz="1100" b="1" dirty="0">
                <a:solidFill>
                  <a:schemeClr val="bg1"/>
                </a:solidFill>
                <a:latin typeface="Neutraface 2 Text Book"/>
              </a:rPr>
              <a:t>)</a:t>
            </a:r>
          </a:p>
          <a:p>
            <a:pPr algn="ctr"/>
            <a:endParaRPr lang="fr-FR" sz="1100" b="1" dirty="0">
              <a:solidFill>
                <a:schemeClr val="bg1"/>
              </a:solidFill>
              <a:latin typeface="Neutraface 2 Text Book"/>
            </a:endParaRP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91318A9F-40F6-4AB8-90A5-6AEFF995A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40" y="775417"/>
            <a:ext cx="7940159" cy="1111048"/>
          </a:xfrm>
        </p:spPr>
        <p:txBody>
          <a:bodyPr/>
          <a:lstStyle/>
          <a:p>
            <a:pPr lvl="1"/>
            <a:r>
              <a:rPr lang="en-US" dirty="0"/>
              <a:t>Up to 10 branded cabinet series by the end of 2019 </a:t>
            </a:r>
          </a:p>
          <a:p>
            <a:pPr lvl="1"/>
            <a:r>
              <a:rPr lang="en-US" dirty="0"/>
              <a:t>Famous IPS from the Manga and/or the Videogame universes</a:t>
            </a:r>
          </a:p>
          <a:p>
            <a:pPr lvl="1"/>
            <a:r>
              <a:rPr lang="en-US" dirty="0"/>
              <a:t>Future potential </a:t>
            </a:r>
            <a:r>
              <a:rPr lang="en-US" dirty="0" err="1"/>
              <a:t>Ips</a:t>
            </a:r>
            <a:r>
              <a:rPr lang="en-US" dirty="0"/>
              <a:t> from the sport industry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3A9AFE45-71A0-4E8C-9104-3B46048DD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652" y="3131121"/>
            <a:ext cx="709642" cy="5068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DE1AAD6-E5B1-43C5-894A-DA8E22DD8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680" y="3437805"/>
            <a:ext cx="1352542" cy="1106374"/>
          </a:xfrm>
          <a:prstGeom prst="rect">
            <a:avLst/>
          </a:prstGeom>
        </p:spPr>
      </p:pic>
      <p:pic>
        <p:nvPicPr>
          <p:cNvPr id="48" name="Espace réservé du contenu 4">
            <a:extLst>
              <a:ext uri="{FF2B5EF4-FFF2-40B4-BE49-F238E27FC236}">
                <a16:creationId xmlns:a16="http://schemas.microsoft.com/office/drawing/2014/main" id="{5EF843C4-BB62-41FD-B24D-B895D925E6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025" b="60107" l="61819" r="70674">
                        <a14:foregroundMark x1="62743" y1="58114" x2="62743" y2="58114"/>
                        <a14:foregroundMark x1="63229" y1="58316" x2="62600" y2="58215"/>
                        <a14:backgroundMark x1="69971" y1="47363" x2="68771" y2="58114"/>
                        <a14:backgroundMark x1="65171" y1="59077" x2="64629" y2="58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12" t="39765" r="28219" b="37633"/>
          <a:stretch/>
        </p:blipFill>
        <p:spPr>
          <a:xfrm>
            <a:off x="1457803" y="2640116"/>
            <a:ext cx="578753" cy="6658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Espace réservé du contenu 4">
            <a:extLst>
              <a:ext uri="{FF2B5EF4-FFF2-40B4-BE49-F238E27FC236}">
                <a16:creationId xmlns:a16="http://schemas.microsoft.com/office/drawing/2014/main" id="{3281629C-9C6C-4A8D-9388-3C05DF833B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44" b="79209" l="50143" r="76743">
                        <a14:foregroundMark x1="53286" y1="34838" x2="53286" y2="34838"/>
                        <a14:foregroundMark x1="58486" y1="31491" x2="58486" y2="31491"/>
                        <a14:foregroundMark x1="57143" y1="31592" x2="57143" y2="31592"/>
                        <a14:foregroundMark x1="55971" y1="31947" x2="66571" y2="31947"/>
                        <a14:foregroundMark x1="68314" y1="29260" x2="74971" y2="36663"/>
                        <a14:foregroundMark x1="74971" y1="36663" x2="74000" y2="63996"/>
                        <a14:foregroundMark x1="74000" y1="63996" x2="68114" y2="72414"/>
                        <a14:foregroundMark x1="68114" y1="72414" x2="61000" y2="75507"/>
                        <a14:foregroundMark x1="61000" y1="75507" x2="54257" y2="70487"/>
                        <a14:foregroundMark x1="54257" y1="70487" x2="51657" y2="60801"/>
                        <a14:foregroundMark x1="69000" y1="27535" x2="76029" y2="32505"/>
                        <a14:foregroundMark x1="76029" y1="32505" x2="76486" y2="34686"/>
                        <a14:foregroundMark x1="76343" y1="35193" x2="76343" y2="35193"/>
                        <a14:foregroundMark x1="76343" y1="35294" x2="76286" y2="38286"/>
                        <a14:foregroundMark x1="76771" y1="34280" x2="76000" y2="60801"/>
                        <a14:foregroundMark x1="76000" y1="60801" x2="72000" y2="71653"/>
                        <a14:foregroundMark x1="72000" y1="71653" x2="65314" y2="77231"/>
                        <a14:foregroundMark x1="65314" y1="77231" x2="51200" y2="70081"/>
                        <a14:foregroundMark x1="51200" y1="70081" x2="54857" y2="57252"/>
                        <a14:foregroundMark x1="54857" y1="57252" x2="56143" y2="44118"/>
                        <a14:foregroundMark x1="56143" y1="44118" x2="54029" y2="31542"/>
                        <a14:foregroundMark x1="54029" y1="31542" x2="68657" y2="25963"/>
                        <a14:foregroundMark x1="68657" y1="25963" x2="75343" y2="31998"/>
                        <a14:foregroundMark x1="75343" y1="31998" x2="76771" y2="34686"/>
                        <a14:foregroundMark x1="63657" y1="70132" x2="67714" y2="59229"/>
                        <a14:foregroundMark x1="67714" y1="59229" x2="67771" y2="59331"/>
                        <a14:foregroundMark x1="76229" y1="62120" x2="75543" y2="68864"/>
                        <a14:foregroundMark x1="68114" y1="39959" x2="68714" y2="38134"/>
                        <a14:foregroundMark x1="67971" y1="27028" x2="70000" y2="27434"/>
                        <a14:foregroundMark x1="66229" y1="32708" x2="70743" y2="36562"/>
                        <a14:foregroundMark x1="67971" y1="25558" x2="68371" y2="25456"/>
                        <a14:foregroundMark x1="67629" y1="25811" x2="67629" y2="25811"/>
                        <a14:foregroundMark x1="67686" y1="25304" x2="67686" y2="25304"/>
                        <a14:foregroundMark x1="58457" y1="28651" x2="60600" y2="28499"/>
                        <a14:foregroundMark x1="53686" y1="30274" x2="53600" y2="32454"/>
                        <a14:foregroundMark x1="53829" y1="29615" x2="53886" y2="29006"/>
                        <a14:foregroundMark x1="63543" y1="78347" x2="64914" y2="77789"/>
                        <a14:foregroundMark x1="67686" y1="65061" x2="70657" y2="54615"/>
                        <a14:foregroundMark x1="70543" y1="60396" x2="68371" y2="65061"/>
                        <a14:foregroundMark x1="76429" y1="60193" x2="76200" y2="65923"/>
                        <a14:foregroundMark x1="76429" y1="59331" x2="76514" y2="60903"/>
                        <a14:foregroundMark x1="76686" y1="59888" x2="76686" y2="59888"/>
                        <a14:foregroundMark x1="63743" y1="79209" x2="75029" y2="69980"/>
                        <a14:foregroundMark x1="60343" y1="36004" x2="57286" y2="36004"/>
                        <a14:foregroundMark x1="70743" y1="45030" x2="69086" y2="55325"/>
                        <a14:foregroundMark x1="50143" y1="60801" x2="51257" y2="69422"/>
                        <a14:foregroundMark x1="55229" y1="31592" x2="56657" y2="34939"/>
                        <a14:foregroundMark x1="50686" y1="69523" x2="50829" y2="70233"/>
                        <a14:foregroundMark x1="50914" y1="70892" x2="50914" y2="70892"/>
                        <a14:foregroundMark x1="50914" y1="59280" x2="50914" y2="59280"/>
                        <a14:foregroundMark x1="51943" y1="58316" x2="51943" y2="58316"/>
                        <a14:foregroundMark x1="55571" y1="44219" x2="55571" y2="44219"/>
                        <a14:foregroundMark x1="55457" y1="45588" x2="55457" y2="45588"/>
                        <a14:foregroundMark x1="55229" y1="47667" x2="55229" y2="47667"/>
                        <a14:foregroundMark x1="54914" y1="49899" x2="54886" y2="50304"/>
                        <a14:foregroundMark x1="55057" y1="48986" x2="55057" y2="48986"/>
                        <a14:foregroundMark x1="54743" y1="51826" x2="54743" y2="51826"/>
                        <a14:foregroundMark x1="54457" y1="54057" x2="54457" y2="54057"/>
                        <a14:foregroundMark x1="54257" y1="55578" x2="54257" y2="55578"/>
                        <a14:foregroundMark x1="54600" y1="53093" x2="54600" y2="53093"/>
                        <a14:foregroundMark x1="54771" y1="51217" x2="54771" y2="51217"/>
                        <a14:foregroundMark x1="54629" y1="52586" x2="54629" y2="52586"/>
                        <a14:foregroundMark x1="54486" y1="53600" x2="54486" y2="53600"/>
                        <a14:foregroundMark x1="53943" y1="56491" x2="53943" y2="56491"/>
                        <a14:foregroundMark x1="53400" y1="56897" x2="53400" y2="56897"/>
                        <a14:foregroundMark x1="52857" y1="57404" x2="52857" y2="57404"/>
                        <a14:foregroundMark x1="50543" y1="59787" x2="50543" y2="59787"/>
                        <a14:foregroundMark x1="50286" y1="59990" x2="50286" y2="59990"/>
                        <a14:foregroundMark x1="51200" y1="58976" x2="51200" y2="58976"/>
                        <a14:foregroundMark x1="51571" y1="58722" x2="51571" y2="58722"/>
                        <a14:foregroundMark x1="51686" y1="58570" x2="51686" y2="58570"/>
                        <a14:foregroundMark x1="52400" y1="57911" x2="52400" y2="57911"/>
                        <a14:foregroundMark x1="53114" y1="57150" x2="53114" y2="57150"/>
                        <a14:foregroundMark x1="52629" y1="57657" x2="52629" y2="57657"/>
                        <a14:foregroundMark x1="53657" y1="56643" x2="53657" y2="56643"/>
                        <a14:foregroundMark x1="54343" y1="55020" x2="54343" y2="55020"/>
                        <a14:foregroundMark x1="67829" y1="24544" x2="67829" y2="24544"/>
                        <a14:foregroundMark x1="61000" y1="27840" x2="60200" y2="27890"/>
                        <a14:foregroundMark x1="76314" y1="65771" x2="76400" y2="66329"/>
                        <a14:foregroundMark x1="76400" y1="65264" x2="76400" y2="66126"/>
                        <a14:backgroundMark x1="64514" y1="58824" x2="64514" y2="58824"/>
                        <a14:backgroundMark x1="68171" y1="39858" x2="68171" y2="39858"/>
                        <a14:backgroundMark x1="68057" y1="39858" x2="68057" y2="39858"/>
                        <a14:backgroundMark x1="49600" y1="67191" x2="49600" y2="67191"/>
                        <a14:backgroundMark x1="49514" y1="66430" x2="49514" y2="66430"/>
                        <a14:backgroundMark x1="49714" y1="66278" x2="49714" y2="66278"/>
                        <a14:backgroundMark x1="49857" y1="67647" x2="49857" y2="67647"/>
                        <a14:backgroundMark x1="50086" y1="69422" x2="50086" y2="69422"/>
                        <a14:backgroundMark x1="64686" y1="58722" x2="64686" y2="58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73" t="23462" r="22319" b="18525"/>
          <a:stretch/>
        </p:blipFill>
        <p:spPr>
          <a:xfrm>
            <a:off x="851563" y="2159652"/>
            <a:ext cx="1491258" cy="1709863"/>
          </a:xfrm>
          <a:prstGeom prst="rect">
            <a:avLst/>
          </a:prstGeom>
        </p:spPr>
      </p:pic>
      <p:pic>
        <p:nvPicPr>
          <p:cNvPr id="5" name="Image 4" descr="Une image contenant anniversaire, gâteau, intérieur, table&#10;&#10;Description générée automatiquement">
            <a:extLst>
              <a:ext uri="{FF2B5EF4-FFF2-40B4-BE49-F238E27FC236}">
                <a16:creationId xmlns:a16="http://schemas.microsoft.com/office/drawing/2014/main" id="{22512C73-4376-4141-8122-8847CBED5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0200" y="2178304"/>
            <a:ext cx="966892" cy="10963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DA9424-3B83-403D-9351-C12A5849A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0569" y="2206454"/>
            <a:ext cx="1035792" cy="1023141"/>
          </a:xfrm>
          <a:prstGeom prst="rect">
            <a:avLst/>
          </a:prstGeom>
        </p:spPr>
      </p:pic>
      <p:pic>
        <p:nvPicPr>
          <p:cNvPr id="1030" name="Picture 6" descr="RÃ©sultat de recherche d'images pour &quot;AstÃ©rix xxl 2 logo&quot;">
            <a:extLst>
              <a:ext uri="{FF2B5EF4-FFF2-40B4-BE49-F238E27FC236}">
                <a16:creationId xmlns:a16="http://schemas.microsoft.com/office/drawing/2014/main" id="{1CE4B478-9281-4BA1-99AB-088CA4FD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01" y="3691795"/>
            <a:ext cx="805552" cy="4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Ã©sultat de recherche d'images pour &quot;Gear club logo&quot;">
            <a:extLst>
              <a:ext uri="{FF2B5EF4-FFF2-40B4-BE49-F238E27FC236}">
                <a16:creationId xmlns:a16="http://schemas.microsoft.com/office/drawing/2014/main" id="{181D0B6E-8C52-4F05-899D-DE8BA4CD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69" b="89717" l="7800" r="91300">
                        <a14:foregroundMark x1="20600" y1="37789" x2="20600" y2="37789"/>
                        <a14:foregroundMark x1="12500" y1="57326" x2="12500" y2="57326"/>
                        <a14:foregroundMark x1="7800" y1="43959" x2="7800" y2="43959"/>
                        <a14:foregroundMark x1="91300" y1="31105" x2="91300" y2="31105"/>
                        <a14:foregroundMark x1="88200" y1="45244" x2="88200" y2="45244"/>
                        <a14:foregroundMark x1="50700" y1="66838" x2="84500" y2="57069"/>
                        <a14:foregroundMark x1="84500" y1="57069" x2="87600" y2="43445"/>
                        <a14:foregroundMark x1="83500" y1="38303" x2="88000" y2="37018"/>
                        <a14:foregroundMark x1="72300" y1="67609" x2="72300" y2="67609"/>
                        <a14:foregroundMark x1="76900" y1="65553" x2="69200" y2="63496"/>
                        <a14:foregroundMark x1="84800" y1="62211" x2="84800" y2="62211"/>
                        <a14:foregroundMark x1="83500" y1="64524" x2="83500" y2="64524"/>
                        <a14:foregroundMark x1="29800" y1="41131" x2="58900" y2="41131"/>
                        <a14:foregroundMark x1="58900" y1="41131" x2="79300" y2="38817"/>
                        <a14:foregroundMark x1="79300" y1="38817" x2="82200" y2="38817"/>
                        <a14:foregroundMark x1="30300" y1="48072" x2="38400" y2="47301"/>
                        <a14:foregroundMark x1="38400" y1="47301" x2="64300" y2="47301"/>
                        <a14:foregroundMark x1="64300" y1="47301" x2="80200" y2="46015"/>
                        <a14:foregroundMark x1="53400" y1="44730" x2="53400" y2="44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56" y="4220525"/>
            <a:ext cx="1277407" cy="4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FC2FEF-1547-48C0-830F-AD0FDA45B3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1885" y="2354531"/>
            <a:ext cx="1131956" cy="1283477"/>
          </a:xfrm>
          <a:prstGeom prst="rect">
            <a:avLst/>
          </a:prstGeom>
        </p:spPr>
      </p:pic>
      <p:pic>
        <p:nvPicPr>
          <p:cNvPr id="8" name="Image 7" descr="Une image contenant intérieur, briquet, mur&#10;&#10;Description générée automatiquement">
            <a:extLst>
              <a:ext uri="{FF2B5EF4-FFF2-40B4-BE49-F238E27FC236}">
                <a16:creationId xmlns:a16="http://schemas.microsoft.com/office/drawing/2014/main" id="{8B30ED30-A619-4314-83E4-8B74C621AC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654" r="25995"/>
          <a:stretch/>
        </p:blipFill>
        <p:spPr>
          <a:xfrm>
            <a:off x="6077761" y="2120369"/>
            <a:ext cx="1234955" cy="1710440"/>
          </a:xfrm>
          <a:prstGeom prst="rect">
            <a:avLst/>
          </a:prstGeom>
        </p:spPr>
      </p:pic>
      <p:pic>
        <p:nvPicPr>
          <p:cNvPr id="11" name="Image 10" descr="Une image contenant mur, table&#10;&#10;Description générée automatiquement">
            <a:extLst>
              <a:ext uri="{FF2B5EF4-FFF2-40B4-BE49-F238E27FC236}">
                <a16:creationId xmlns:a16="http://schemas.microsoft.com/office/drawing/2014/main" id="{07B7C06D-F87F-4BD1-8A69-FBE61F918EB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185" t="9837" r="21207" b="12805"/>
          <a:stretch/>
        </p:blipFill>
        <p:spPr>
          <a:xfrm>
            <a:off x="3819774" y="3262396"/>
            <a:ext cx="1199083" cy="11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3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CC849AF-0D51-4323-954A-62291739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296" y="1433615"/>
            <a:ext cx="2958536" cy="3300945"/>
          </a:xfrm>
          <a:prstGeom prst="rect">
            <a:avLst/>
          </a:prstGeom>
        </p:spPr>
      </p:pic>
      <p:pic>
        <p:nvPicPr>
          <p:cNvPr id="11" name="Image 10" descr="Une image contenant bâtiment, intérieur&#10;&#10;Description générée automatiquement">
            <a:extLst>
              <a:ext uri="{FF2B5EF4-FFF2-40B4-BE49-F238E27FC236}">
                <a16:creationId xmlns:a16="http://schemas.microsoft.com/office/drawing/2014/main" id="{C6AA67CD-D89E-4733-9F76-C2970CBBD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540" y="249276"/>
            <a:ext cx="1708920" cy="9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1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9729026-326A-4148-B038-106F63BEBF28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E9C6D9-B3BE-4D26-8E38-AF222C78A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8" y="0"/>
            <a:ext cx="1895383" cy="13538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854111-B976-44C5-88D1-BBDFB30C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35" y="1525760"/>
            <a:ext cx="2856894" cy="2822000"/>
          </a:xfrm>
          <a:prstGeom prst="rect">
            <a:avLst/>
          </a:prstGeom>
        </p:spPr>
      </p:pic>
      <p:pic>
        <p:nvPicPr>
          <p:cNvPr id="17" name="Image 16" descr="Une image contenant texte, photo&#10;&#10;Description générée automatiquement">
            <a:extLst>
              <a:ext uri="{FF2B5EF4-FFF2-40B4-BE49-F238E27FC236}">
                <a16:creationId xmlns:a16="http://schemas.microsoft.com/office/drawing/2014/main" id="{4EFBD56E-1B25-45EC-B3FF-6D858170E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272" y="1437983"/>
            <a:ext cx="2945756" cy="2909777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874E62F-6EDB-4593-9BB3-4F9F486BE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52" b="57837" l="71590" r="77084">
                        <a14:foregroundMark x1="73923" y1="53145" x2="73923" y2="53145"/>
                        <a14:foregroundMark x1="75447" y1="52951" x2="75447" y2="52951"/>
                        <a14:foregroundMark x1="75691" y1="52830" x2="75691" y2="52830"/>
                        <a14:foregroundMark x1="71947" y1="55346" x2="71947" y2="55346"/>
                        <a14:foregroundMark x1="72813" y1="55418" x2="72813" y2="55418"/>
                        <a14:foregroundMark x1="73960" y1="55007" x2="73960" y2="55007"/>
                        <a14:foregroundMark x1="74976" y1="55225" x2="74976" y2="55225"/>
                        <a14:foregroundMark x1="75861" y1="55152" x2="75861" y2="55152"/>
                        <a14:foregroundMark x1="76444" y1="55298" x2="76444" y2="55298"/>
                        <a14:foregroundMark x1="74111" y1="56701" x2="74111" y2="56701"/>
                        <a14:foregroundMark x1="74751" y1="56507" x2="74751" y2="56507"/>
                        <a14:foregroundMark x1="75127" y1="56434" x2="75127" y2="56434"/>
                        <a14:foregroundMark x1="75579" y1="56483" x2="75579" y2="56483"/>
                        <a14:foregroundMark x1="75767" y1="56507" x2="75767" y2="56507"/>
                        <a14:foregroundMark x1="76444" y1="56338" x2="76444" y2="56338"/>
                        <a14:foregroundMark x1="72361" y1="56507" x2="72361" y2="56507"/>
                        <a14:foregroundMark x1="72907" y1="56507" x2="72907" y2="56507"/>
                        <a14:foregroundMark x1="73302" y1="56507" x2="73302" y2="56507"/>
                        <a14:foregroundMark x1="72211" y1="56507" x2="72211" y2="56507"/>
                        <a14:foregroundMark x1="71834" y1="56313" x2="71834" y2="56313"/>
                        <a14:foregroundMark x1="71891" y1="56846" x2="71891" y2="56846"/>
                        <a14:foregroundMark x1="72361" y1="56507" x2="72361" y2="56507"/>
                        <a14:foregroundMark x1="74845" y1="48452" x2="74845" y2="48452"/>
                      </a14:backgroundRemoval>
                    </a14:imgEffect>
                  </a14:imgLayer>
                </a14:imgProps>
              </a:ext>
            </a:extLst>
          </a:blip>
          <a:srcRect l="70905" t="50000" r="22220" b="41285"/>
          <a:stretch/>
        </p:blipFill>
        <p:spPr>
          <a:xfrm>
            <a:off x="4082540" y="3949305"/>
            <a:ext cx="978921" cy="9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72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1F94847-A489-43D8-8081-AED92ACF065E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5</a:t>
            </a:r>
          </a:p>
        </p:txBody>
      </p:sp>
      <p:pic>
        <p:nvPicPr>
          <p:cNvPr id="8" name="Image 7" descr="Une image contenant mur, table&#10;&#10;Description générée automatiquement">
            <a:extLst>
              <a:ext uri="{FF2B5EF4-FFF2-40B4-BE49-F238E27FC236}">
                <a16:creationId xmlns:a16="http://schemas.microsoft.com/office/drawing/2014/main" id="{DF62F385-E2AB-4434-B83E-FCABED987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185" t="9837" r="21207" b="12805"/>
          <a:stretch/>
        </p:blipFill>
        <p:spPr>
          <a:xfrm>
            <a:off x="946479" y="1364054"/>
            <a:ext cx="3366642" cy="31063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74AE9D-1FF6-495F-ADF0-4553CDB7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095" y="263379"/>
            <a:ext cx="2129810" cy="10687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01420B-F94F-4338-9043-9BC6C34F7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2841" y="846704"/>
            <a:ext cx="5824455" cy="414104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051656-E3B6-499A-847B-54DA4DD12B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52" b="57837" l="71590" r="77084">
                        <a14:foregroundMark x1="73923" y1="53145" x2="73923" y2="53145"/>
                        <a14:foregroundMark x1="75447" y1="52951" x2="75447" y2="52951"/>
                        <a14:foregroundMark x1="75691" y1="52830" x2="75691" y2="52830"/>
                        <a14:foregroundMark x1="71947" y1="55346" x2="71947" y2="55346"/>
                        <a14:foregroundMark x1="72813" y1="55418" x2="72813" y2="55418"/>
                        <a14:foregroundMark x1="73960" y1="55007" x2="73960" y2="55007"/>
                        <a14:foregroundMark x1="74976" y1="55225" x2="74976" y2="55225"/>
                        <a14:foregroundMark x1="75861" y1="55152" x2="75861" y2="55152"/>
                        <a14:foregroundMark x1="76444" y1="55298" x2="76444" y2="55298"/>
                        <a14:foregroundMark x1="74111" y1="56701" x2="74111" y2="56701"/>
                        <a14:foregroundMark x1="74751" y1="56507" x2="74751" y2="56507"/>
                        <a14:foregroundMark x1="75127" y1="56434" x2="75127" y2="56434"/>
                        <a14:foregroundMark x1="75579" y1="56483" x2="75579" y2="56483"/>
                        <a14:foregroundMark x1="75767" y1="56507" x2="75767" y2="56507"/>
                        <a14:foregroundMark x1="76444" y1="56338" x2="76444" y2="56338"/>
                        <a14:foregroundMark x1="72361" y1="56507" x2="72361" y2="56507"/>
                        <a14:foregroundMark x1="72907" y1="56507" x2="72907" y2="56507"/>
                        <a14:foregroundMark x1="73302" y1="56507" x2="73302" y2="56507"/>
                        <a14:foregroundMark x1="72211" y1="56507" x2="72211" y2="56507"/>
                        <a14:foregroundMark x1="71834" y1="56313" x2="71834" y2="56313"/>
                        <a14:foregroundMark x1="71891" y1="56846" x2="71891" y2="56846"/>
                        <a14:foregroundMark x1="72361" y1="56507" x2="72361" y2="56507"/>
                        <a14:foregroundMark x1="74845" y1="48452" x2="74845" y2="48452"/>
                      </a14:backgroundRemoval>
                    </a14:imgEffect>
                  </a14:imgLayer>
                </a14:imgProps>
              </a:ext>
            </a:extLst>
          </a:blip>
          <a:srcRect l="70905" t="50000" r="22220" b="41285"/>
          <a:stretch/>
        </p:blipFill>
        <p:spPr>
          <a:xfrm>
            <a:off x="4001081" y="3914935"/>
            <a:ext cx="978921" cy="9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66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502BAAA8-FB9F-4F46-86FA-540B2C72D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08848"/>
            <a:ext cx="5577016" cy="396512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035FE2-C31C-4423-AEA2-BF09DAF2E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057" y="206600"/>
            <a:ext cx="2233886" cy="893555"/>
          </a:xfrm>
          <a:prstGeom prst="rect">
            <a:avLst/>
          </a:prstGeom>
        </p:spPr>
      </p:pic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BA295143-C351-4F7E-9FA9-73AB2B7A1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796" y="636693"/>
            <a:ext cx="5764244" cy="40982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754D9B-AA3C-442D-A595-0F731F0DBB92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7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681B375-F5EF-472A-9AD9-B852FBEC68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52" b="57837" l="71590" r="77084">
                        <a14:foregroundMark x1="73923" y1="53145" x2="73923" y2="53145"/>
                        <a14:foregroundMark x1="75447" y1="52951" x2="75447" y2="52951"/>
                        <a14:foregroundMark x1="75691" y1="52830" x2="75691" y2="52830"/>
                        <a14:foregroundMark x1="71947" y1="55346" x2="71947" y2="55346"/>
                        <a14:foregroundMark x1="72813" y1="55418" x2="72813" y2="55418"/>
                        <a14:foregroundMark x1="73960" y1="55007" x2="73960" y2="55007"/>
                        <a14:foregroundMark x1="74976" y1="55225" x2="74976" y2="55225"/>
                        <a14:foregroundMark x1="75861" y1="55152" x2="75861" y2="55152"/>
                        <a14:foregroundMark x1="76444" y1="55298" x2="76444" y2="55298"/>
                        <a14:foregroundMark x1="74111" y1="56701" x2="74111" y2="56701"/>
                        <a14:foregroundMark x1="74751" y1="56507" x2="74751" y2="56507"/>
                        <a14:foregroundMark x1="75127" y1="56434" x2="75127" y2="56434"/>
                        <a14:foregroundMark x1="75579" y1="56483" x2="75579" y2="56483"/>
                        <a14:foregroundMark x1="75767" y1="56507" x2="75767" y2="56507"/>
                        <a14:foregroundMark x1="76444" y1="56338" x2="76444" y2="56338"/>
                        <a14:foregroundMark x1="72361" y1="56507" x2="72361" y2="56507"/>
                        <a14:foregroundMark x1="72907" y1="56507" x2="72907" y2="56507"/>
                        <a14:foregroundMark x1="73302" y1="56507" x2="73302" y2="56507"/>
                        <a14:foregroundMark x1="72211" y1="56507" x2="72211" y2="56507"/>
                        <a14:foregroundMark x1="71834" y1="56313" x2="71834" y2="56313"/>
                        <a14:foregroundMark x1="71891" y1="56846" x2="71891" y2="56846"/>
                        <a14:foregroundMark x1="72361" y1="56507" x2="72361" y2="56507"/>
                        <a14:foregroundMark x1="74845" y1="48452" x2="74845" y2="48452"/>
                      </a14:backgroundRemoval>
                    </a14:imgEffect>
                  </a14:imgLayer>
                </a14:imgProps>
              </a:ext>
            </a:extLst>
          </a:blip>
          <a:srcRect l="70905" t="50000" r="22220" b="41285"/>
          <a:stretch/>
        </p:blipFill>
        <p:spPr>
          <a:xfrm>
            <a:off x="4082539" y="3743145"/>
            <a:ext cx="978921" cy="9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36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briquet, mur&#10;&#10;Description générée automatiquement">
            <a:extLst>
              <a:ext uri="{FF2B5EF4-FFF2-40B4-BE49-F238E27FC236}">
                <a16:creationId xmlns:a16="http://schemas.microsoft.com/office/drawing/2014/main" id="{107783E5-1779-4D98-8075-57F273AD0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654" r="25995"/>
          <a:stretch/>
        </p:blipFill>
        <p:spPr>
          <a:xfrm>
            <a:off x="1255148" y="646401"/>
            <a:ext cx="2998505" cy="41529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03A1A5-7310-45A0-9884-25581455C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385" y="54186"/>
            <a:ext cx="2623230" cy="1057162"/>
          </a:xfrm>
          <a:prstGeom prst="rect">
            <a:avLst/>
          </a:prstGeom>
        </p:spPr>
      </p:pic>
      <p:pic>
        <p:nvPicPr>
          <p:cNvPr id="8" name="Image 7" descr="Une image contenant intérieur, assis, mur&#10;&#10;Description générée automatiquement">
            <a:extLst>
              <a:ext uri="{FF2B5EF4-FFF2-40B4-BE49-F238E27FC236}">
                <a16:creationId xmlns:a16="http://schemas.microsoft.com/office/drawing/2014/main" id="{ECC9A22D-F205-400E-B9AF-90EC99FD1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586" y="634198"/>
            <a:ext cx="5873573" cy="4177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987440-3F60-414B-914C-EB1B5896B080}"/>
              </a:ext>
            </a:extLst>
          </p:cNvPr>
          <p:cNvSpPr txBox="1"/>
          <p:nvPr/>
        </p:nvSpPr>
        <p:spPr>
          <a:xfrm>
            <a:off x="8768250" y="4771769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utraface 2 Display Titling" panose="02000600040000020004" pitchFamily="50" charset="0"/>
              </a:rPr>
              <a:t>6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B36DE8-8C84-4D3F-A49F-62F91E17EB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52" b="57837" l="71590" r="77084">
                        <a14:foregroundMark x1="73923" y1="53145" x2="73923" y2="53145"/>
                        <a14:foregroundMark x1="75447" y1="52951" x2="75447" y2="52951"/>
                        <a14:foregroundMark x1="75691" y1="52830" x2="75691" y2="52830"/>
                        <a14:foregroundMark x1="71947" y1="55346" x2="71947" y2="55346"/>
                        <a14:foregroundMark x1="72813" y1="55418" x2="72813" y2="55418"/>
                        <a14:foregroundMark x1="73960" y1="55007" x2="73960" y2="55007"/>
                        <a14:foregroundMark x1="74976" y1="55225" x2="74976" y2="55225"/>
                        <a14:foregroundMark x1="75861" y1="55152" x2="75861" y2="55152"/>
                        <a14:foregroundMark x1="76444" y1="55298" x2="76444" y2="55298"/>
                        <a14:foregroundMark x1="74111" y1="56701" x2="74111" y2="56701"/>
                        <a14:foregroundMark x1="74751" y1="56507" x2="74751" y2="56507"/>
                        <a14:foregroundMark x1="75127" y1="56434" x2="75127" y2="56434"/>
                        <a14:foregroundMark x1="75579" y1="56483" x2="75579" y2="56483"/>
                        <a14:foregroundMark x1="75767" y1="56507" x2="75767" y2="56507"/>
                        <a14:foregroundMark x1="76444" y1="56338" x2="76444" y2="56338"/>
                        <a14:foregroundMark x1="72361" y1="56507" x2="72361" y2="56507"/>
                        <a14:foregroundMark x1="72907" y1="56507" x2="72907" y2="56507"/>
                        <a14:foregroundMark x1="73302" y1="56507" x2="73302" y2="56507"/>
                        <a14:foregroundMark x1="72211" y1="56507" x2="72211" y2="56507"/>
                        <a14:foregroundMark x1="71834" y1="56313" x2="71834" y2="56313"/>
                        <a14:foregroundMark x1="71891" y1="56846" x2="71891" y2="56846"/>
                        <a14:foregroundMark x1="72361" y1="56507" x2="72361" y2="56507"/>
                        <a14:foregroundMark x1="74845" y1="48452" x2="74845" y2="484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905" t="50000" r="22220" b="41285"/>
          <a:stretch/>
        </p:blipFill>
        <p:spPr>
          <a:xfrm>
            <a:off x="4253653" y="3743145"/>
            <a:ext cx="978921" cy="965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3436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2018_MICROIDS_TEMPLATE</Template>
  <TotalTime>32637</TotalTime>
  <Words>241</Words>
  <Application>Microsoft Macintosh PowerPoint</Application>
  <PresentationFormat>Affichage à l'écran (16:9)</PresentationFormat>
  <Paragraphs>58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Alegreya Sans SC Light</vt:lpstr>
      <vt:lpstr>Alegreya Sans SC Medium</vt:lpstr>
      <vt:lpstr>Alegreya Sans SC Regular</vt:lpstr>
      <vt:lpstr>Arial</vt:lpstr>
      <vt:lpstr>Calibri</vt:lpstr>
      <vt:lpstr>Neutraface 2 Display Titling</vt:lpstr>
      <vt:lpstr>Neutraface 2 Text Bold</vt:lpstr>
      <vt:lpstr>Neutraface 2 Text Book</vt:lpstr>
      <vt:lpstr>Wingdings</vt:lpstr>
      <vt:lpstr>Thème Office</vt:lpstr>
      <vt:lpstr>ARCADE MINI  Accessory for Nintendo Switch</vt:lpstr>
      <vt:lpstr>Concept</vt:lpstr>
      <vt:lpstr>Technical specs</vt:lpstr>
      <vt:lpstr>Release schedule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designs</vt:lpstr>
      <vt:lpstr>Packaging(tentative)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ARCADE CABINET</dc:title>
  <dc:creator>Anuman Interactive</dc:creator>
  <cp:lastModifiedBy>Alexandre BREAS</cp:lastModifiedBy>
  <cp:revision>101</cp:revision>
  <dcterms:created xsi:type="dcterms:W3CDTF">2018-10-09T13:12:22Z</dcterms:created>
  <dcterms:modified xsi:type="dcterms:W3CDTF">2019-06-26T18:02:57Z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