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8" r:id="rId2"/>
    <p:sldId id="261" r:id="rId3"/>
    <p:sldId id="313" r:id="rId4"/>
    <p:sldId id="268" r:id="rId5"/>
    <p:sldId id="260" r:id="rId6"/>
    <p:sldId id="272" r:id="rId7"/>
    <p:sldId id="331" r:id="rId8"/>
    <p:sldId id="318" r:id="rId9"/>
    <p:sldId id="278" r:id="rId10"/>
    <p:sldId id="302" r:id="rId11"/>
    <p:sldId id="329" r:id="rId12"/>
    <p:sldId id="305" r:id="rId13"/>
    <p:sldId id="307" r:id="rId14"/>
    <p:sldId id="320" r:id="rId15"/>
    <p:sldId id="321" r:id="rId16"/>
    <p:sldId id="357" r:id="rId17"/>
    <p:sldId id="350" r:id="rId18"/>
    <p:sldId id="351" r:id="rId19"/>
    <p:sldId id="263" r:id="rId20"/>
    <p:sldId id="341" r:id="rId21"/>
    <p:sldId id="343" r:id="rId22"/>
    <p:sldId id="346" r:id="rId23"/>
    <p:sldId id="353" r:id="rId24"/>
    <p:sldId id="358" r:id="rId25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7F7F7"/>
    <a:srgbClr val="6441A5"/>
    <a:srgbClr val="A50021"/>
    <a:srgbClr val="3D6754"/>
    <a:srgbClr val="485C52"/>
    <a:srgbClr val="CC0000"/>
    <a:srgbClr val="000000"/>
    <a:srgbClr val="843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58" autoAdjust="0"/>
    <p:restoredTop sz="96357" autoAdjust="0"/>
  </p:normalViewPr>
  <p:slideViewPr>
    <p:cSldViewPr snapToGrid="0">
      <p:cViewPr varScale="1">
        <p:scale>
          <a:sx n="106" d="100"/>
          <a:sy n="106" d="100"/>
        </p:scale>
        <p:origin x="13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40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8DBB70E-76DE-4F9B-80BB-1E1C43164F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8DC155-EB03-4772-B0F8-952B855518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641A5-CD5F-45DE-A76E-C578095F6748}" type="datetimeFigureOut">
              <a:rPr lang="fr-FR" smtClean="0"/>
              <a:t>22/05/2019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E0D981B-8E6B-41B2-AABB-285ACD4CBF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6DFFF23-BED5-475C-9546-4B3B9B6148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0B610-4339-4DB8-ACC5-8E92FB624C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7993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B65EE-6ED9-45C7-8534-95034DFD83E3}" type="datetimeFigureOut">
              <a:rPr lang="fr-FR" smtClean="0"/>
              <a:t>22/05/2019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DE1BC-6890-4EAA-8786-E716C344E7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882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F98B9-82E0-4F66-A299-2FBC1403DB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66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0DAB00-BF89-442B-95AE-D82C7E17E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F919D87-D60A-40E6-B598-4FAB6CB0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BCED60-435C-4F1F-A6C3-6B70CD4FE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9ECF-D8F0-405F-8175-8D748BC12C0D}" type="datetimeFigureOut">
              <a:rPr lang="fr-FR" smtClean="0"/>
              <a:t>22/05/2019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BD5073-FE4F-4AF2-B72F-F7567B669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05EE29-6611-4285-9009-E21A3A0D0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F6B1-64E6-4F53-BFAE-E108A1467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129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806D9D-8FD2-4EF0-B2FC-98167C7C6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13264D7-42E0-46CB-A3BD-282B97E7F8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2540A0-4F16-4A93-8478-43F6403BC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9ECF-D8F0-405F-8175-8D748BC12C0D}" type="datetimeFigureOut">
              <a:rPr lang="fr-FR" smtClean="0"/>
              <a:t>22/05/2019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9441E6-15F8-464C-B3FE-C7AA61568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F2CFA4-6466-49DE-A81B-82EDB9307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F6B1-64E6-4F53-BFAE-E108A1467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1269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EDDAF04-2708-47E6-9156-C933A8D7E5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8070BA7-B2E2-4F9B-A60F-C96DCE74E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96BA77-5172-4F88-A1E9-AC66FB966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9ECF-D8F0-405F-8175-8D748BC12C0D}" type="datetimeFigureOut">
              <a:rPr lang="fr-FR" smtClean="0"/>
              <a:t>22/05/2019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4B8472-A85C-4AAF-852C-757C3A06A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ECFD71-6C8F-4536-8F2C-25450F971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F6B1-64E6-4F53-BFAE-E108A1467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9157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D97F62-E5C8-415A-B87C-0EF7A2505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F242E4-6993-4448-8E45-3B0877F67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19B0C1-97EA-4CA6-88C8-2E88A38D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9ECF-D8F0-405F-8175-8D748BC12C0D}" type="datetimeFigureOut">
              <a:rPr lang="fr-FR" smtClean="0"/>
              <a:t>22/05/2019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24AFDE-C068-4825-A182-AEBFD6C6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13A85C-8EAA-44B2-A4ED-3885EF167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F6B1-64E6-4F53-BFAE-E108A1467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519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54CB1-AD9A-4818-8AB9-50AE5530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6059A9-6F1A-4FFD-8EFA-B094EFDE8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7CE2FD-4146-4669-90BC-3C7F8F61B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9ECF-D8F0-405F-8175-8D748BC12C0D}" type="datetimeFigureOut">
              <a:rPr lang="fr-FR" smtClean="0"/>
              <a:t>22/05/2019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B7C75F-5C25-4EA3-8E54-AC9E01A4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283D87-C170-4EE1-85C1-18FC9811F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F6B1-64E6-4F53-BFAE-E108A1467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1338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541E1E-A657-47F1-9FCD-4E3194844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985DC3-4D58-43AE-826B-41A7F84A7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7ECBD8-2B2C-469D-8D27-25CB32736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7C5674-64D0-446E-826A-25766D430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9ECF-D8F0-405F-8175-8D748BC12C0D}" type="datetimeFigureOut">
              <a:rPr lang="fr-FR" smtClean="0"/>
              <a:t>22/05/2019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8C77515-0311-45E8-997F-BCB9AECEB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F941C40-9813-475D-8112-8DBA9EB58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F6B1-64E6-4F53-BFAE-E108A1467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470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66EC70-A244-4F34-9B78-EB81B98D3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E23CDD-4828-4C08-95AE-BB7AAB63F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A4D4391-3357-43CD-89A0-BEC15F22B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B24DB3C-EB88-4EB1-A37C-57777CCF2A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8B16B96-6634-4A19-94AA-18CD87781B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51EA410-FAD0-4831-ACF3-90D6F01DF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9ECF-D8F0-405F-8175-8D748BC12C0D}" type="datetimeFigureOut">
              <a:rPr lang="fr-FR" smtClean="0"/>
              <a:t>22/05/2019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37E5087-E989-4B91-B166-BDBE9952D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16150E-EDE5-44C1-ABD6-DDCD3AE39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F6B1-64E6-4F53-BFAE-E108A1467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1385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C814D9-7B6A-4E4C-B062-2C993A9E9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B01CD36-FF67-4C50-AB6D-C67DE29BF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9ECF-D8F0-405F-8175-8D748BC12C0D}" type="datetimeFigureOut">
              <a:rPr lang="fr-FR" smtClean="0"/>
              <a:t>22/05/2019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4E29414-48C5-494A-A527-A1D054A2B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CEB5D04-08E9-4066-AC5C-4433EA96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F6B1-64E6-4F53-BFAE-E108A1467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7949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4604765-81DF-4E06-9EA5-F9D19253C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9ECF-D8F0-405F-8175-8D748BC12C0D}" type="datetimeFigureOut">
              <a:rPr lang="fr-FR" smtClean="0"/>
              <a:t>22/05/2019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4A005F5-687D-40E2-926D-0DE65E318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226F38-144B-4B09-BFC7-ADA9C0520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F6B1-64E6-4F53-BFAE-E108A1467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721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4529C7-A3A1-4C83-826D-4F628CAC1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6F1CE2-34E9-49B7-870A-002308086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A3767B-B9F2-48E3-B30D-31098B8359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264B449-4CAD-4F63-8DD1-12F7243B5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9ECF-D8F0-405F-8175-8D748BC12C0D}" type="datetimeFigureOut">
              <a:rPr lang="fr-FR" smtClean="0"/>
              <a:t>22/05/2019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EF8AEA8-F2A1-42BD-8FB4-FE8F45A4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F138D30-AF84-4FE9-BD96-F06F112AC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F6B1-64E6-4F53-BFAE-E108A1467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840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F0BE01-5287-4518-BD2C-7D5022630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F5F1599-731E-4B6B-9920-A0DF50AA1C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A13697D-57EA-455A-AFD5-E2FBF952D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A8ADE7C-E22F-49D4-846A-82A66DECB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9ECF-D8F0-405F-8175-8D748BC12C0D}" type="datetimeFigureOut">
              <a:rPr lang="fr-FR" smtClean="0"/>
              <a:t>22/05/2019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26E479-6649-480F-B3BA-E5FCAAA84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44B77F-CDA3-4D22-84DE-3DA79F92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F6B1-64E6-4F53-BFAE-E108A1467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3086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93D161-1612-42B7-BF0A-644567791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F2E15E-7ABE-4FDD-9E9E-66275DC8B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8D5732-005E-41EC-A13B-EFBA97310D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09ECF-D8F0-405F-8175-8D748BC12C0D}" type="datetimeFigureOut">
              <a:rPr lang="fr-FR" smtClean="0"/>
              <a:t>22/05/2019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8AD978-DF5D-42D0-AFAF-4361358519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E87DAA-799A-4524-A522-2FD923B92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4F6B1-64E6-4F53-BFAE-E108A1467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80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72.jfif"/><Relationship Id="rId18" Type="http://schemas.openxmlformats.org/officeDocument/2006/relationships/image" Target="../media/image75.png"/><Relationship Id="rId3" Type="http://schemas.openxmlformats.org/officeDocument/2006/relationships/image" Target="../media/image36.png"/><Relationship Id="rId7" Type="http://schemas.openxmlformats.org/officeDocument/2006/relationships/image" Target="../media/image70.jfif"/><Relationship Id="rId12" Type="http://schemas.openxmlformats.org/officeDocument/2006/relationships/image" Target="../media/image28.png"/><Relationship Id="rId17" Type="http://schemas.openxmlformats.org/officeDocument/2006/relationships/image" Target="../media/image4.png"/><Relationship Id="rId2" Type="http://schemas.openxmlformats.org/officeDocument/2006/relationships/image" Target="../media/image3.jpg"/><Relationship Id="rId16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1.png"/><Relationship Id="rId5" Type="http://schemas.openxmlformats.org/officeDocument/2006/relationships/image" Target="../media/image68.jpg"/><Relationship Id="rId15" Type="http://schemas.openxmlformats.org/officeDocument/2006/relationships/image" Target="../media/image38.png"/><Relationship Id="rId10" Type="http://schemas.openxmlformats.org/officeDocument/2006/relationships/image" Target="../media/image60.pn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7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69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7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69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jp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24" Type="http://schemas.openxmlformats.org/officeDocument/2006/relationships/image" Target="../media/image24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26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84.tiff"/><Relationship Id="rId5" Type="http://schemas.microsoft.com/office/2007/relationships/hdphoto" Target="../media/hdphoto2.wdp"/><Relationship Id="rId10" Type="http://schemas.openxmlformats.org/officeDocument/2006/relationships/image" Target="../media/image83.jpg"/><Relationship Id="rId4" Type="http://schemas.openxmlformats.org/officeDocument/2006/relationships/image" Target="../media/image31.png"/><Relationship Id="rId9" Type="http://schemas.openxmlformats.org/officeDocument/2006/relationships/image" Target="../media/image82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69.png"/><Relationship Id="rId7" Type="http://schemas.openxmlformats.org/officeDocument/2006/relationships/image" Target="../media/image8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10" Type="http://schemas.openxmlformats.org/officeDocument/2006/relationships/image" Target="../media/image88.tiff"/><Relationship Id="rId4" Type="http://schemas.openxmlformats.org/officeDocument/2006/relationships/image" Target="../media/image31.png"/><Relationship Id="rId9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69.png"/><Relationship Id="rId7" Type="http://schemas.openxmlformats.org/officeDocument/2006/relationships/image" Target="../media/image8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10" Type="http://schemas.openxmlformats.org/officeDocument/2006/relationships/image" Target="../media/image92.tiff"/><Relationship Id="rId4" Type="http://schemas.openxmlformats.org/officeDocument/2006/relationships/image" Target="../media/image31.png"/><Relationship Id="rId9" Type="http://schemas.openxmlformats.org/officeDocument/2006/relationships/image" Target="../media/image91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tiff"/><Relationship Id="rId3" Type="http://schemas.openxmlformats.org/officeDocument/2006/relationships/image" Target="../media/image69.png"/><Relationship Id="rId7" Type="http://schemas.openxmlformats.org/officeDocument/2006/relationships/image" Target="../media/image90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10" Type="http://schemas.openxmlformats.org/officeDocument/2006/relationships/image" Target="../media/image93.png"/><Relationship Id="rId4" Type="http://schemas.openxmlformats.org/officeDocument/2006/relationships/image" Target="../media/image31.png"/><Relationship Id="rId9" Type="http://schemas.openxmlformats.org/officeDocument/2006/relationships/image" Target="../media/image9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fif"/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jfif"/><Relationship Id="rId4" Type="http://schemas.openxmlformats.org/officeDocument/2006/relationships/image" Target="../media/image29.jpeg"/><Relationship Id="rId9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8.png"/><Relationship Id="rId7" Type="http://schemas.openxmlformats.org/officeDocument/2006/relationships/image" Target="../media/image41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7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26.jpg"/><Relationship Id="rId16" Type="http://schemas.openxmlformats.org/officeDocument/2006/relationships/image" Target="../media/image5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jpg"/><Relationship Id="rId5" Type="http://schemas.microsoft.com/office/2007/relationships/hdphoto" Target="../media/hdphoto2.wdp"/><Relationship Id="rId15" Type="http://schemas.openxmlformats.org/officeDocument/2006/relationships/image" Target="../media/image54.png"/><Relationship Id="rId10" Type="http://schemas.openxmlformats.org/officeDocument/2006/relationships/image" Target="../media/image49.jpeg"/><Relationship Id="rId19" Type="http://schemas.openxmlformats.org/officeDocument/2006/relationships/image" Target="../media/image58.png"/><Relationship Id="rId4" Type="http://schemas.openxmlformats.org/officeDocument/2006/relationships/image" Target="../media/image31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jpeg"/><Relationship Id="rId12" Type="http://schemas.openxmlformats.org/officeDocument/2006/relationships/image" Target="../media/image6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7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3BE0FFF-AF9F-4D26-AC8C-1676F8896D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7" t="29983" r="26485" b="30159"/>
          <a:stretch/>
        </p:blipFill>
        <p:spPr>
          <a:xfrm>
            <a:off x="181069" y="5758004"/>
            <a:ext cx="1186004" cy="102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37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ED3A729-F09E-427F-9E8E-D14E30958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59" y="-112934"/>
            <a:ext cx="5937321" cy="150500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4FD1BB1-26E1-41E1-A3A6-1F903DA334EE}"/>
              </a:ext>
            </a:extLst>
          </p:cNvPr>
          <p:cNvSpPr txBox="1">
            <a:spLocks/>
          </p:cNvSpPr>
          <p:nvPr/>
        </p:nvSpPr>
        <p:spPr>
          <a:xfrm>
            <a:off x="1803663" y="47055"/>
            <a:ext cx="5186183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latin typeface="RefrigeratorDeluxeW01-Heavy" panose="02010906020202050203" pitchFamily="2" charset="0"/>
              </a:rPr>
              <a:t>Marketing Actions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0907B60-328B-465D-87E5-BDA217BC1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660" y="3403001"/>
            <a:ext cx="2431358" cy="321845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862A244-6FB6-4AA2-B838-F5D25A945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650" y="1032406"/>
            <a:ext cx="2407714" cy="3342285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EBD1AEF1-59C3-4F55-965D-D3810B124E26}"/>
              </a:ext>
            </a:extLst>
          </p:cNvPr>
          <p:cNvSpPr txBox="1">
            <a:spLocks/>
          </p:cNvSpPr>
          <p:nvPr/>
        </p:nvSpPr>
        <p:spPr>
          <a:xfrm>
            <a:off x="5852691" y="3917382"/>
            <a:ext cx="2125392" cy="64221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solidFill>
                  <a:srgbClr val="A50021"/>
                </a:solidFill>
                <a:latin typeface="Timber Wolf" panose="00000500000000000000" pitchFamily="2" charset="0"/>
              </a:rPr>
              <a:t>LATE JUNE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464AA5-B7AD-4BFD-8ECE-366BEB1DC61C}"/>
              </a:ext>
            </a:extLst>
          </p:cNvPr>
          <p:cNvSpPr/>
          <p:nvPr/>
        </p:nvSpPr>
        <p:spPr>
          <a:xfrm>
            <a:off x="6002770" y="4374692"/>
            <a:ext cx="2017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fr-FR" sz="2000" dirty="0" err="1">
                <a:latin typeface="RefrigeratorDeluxeW01-Heavy" panose="02010906020202050203" pitchFamily="2" charset="0"/>
                <a:ea typeface="+mj-ea"/>
                <a:cs typeface="+mj-cs"/>
              </a:rPr>
              <a:t>Reveal</a:t>
            </a:r>
            <a:r>
              <a:rPr lang="fr-FR" sz="2000" dirty="0">
                <a:latin typeface="RefrigeratorDeluxeW01-Heavy" panose="02010906020202050203" pitchFamily="2" charset="0"/>
                <a:ea typeface="+mj-ea"/>
                <a:cs typeface="+mj-cs"/>
              </a:rPr>
              <a:t> </a:t>
            </a:r>
            <a:r>
              <a:rPr lang="fr-FR" sz="2000" dirty="0" err="1">
                <a:latin typeface="RefrigeratorDeluxeW01-Heavy" panose="02010906020202050203" pitchFamily="2" charset="0"/>
                <a:ea typeface="+mj-ea"/>
                <a:cs typeface="+mj-cs"/>
              </a:rPr>
              <a:t>additional</a:t>
            </a:r>
            <a:r>
              <a:rPr lang="fr-FR" sz="2000" dirty="0">
                <a:latin typeface="RefrigeratorDeluxeW01-Heavy" panose="02010906020202050203" pitchFamily="2" charset="0"/>
                <a:ea typeface="+mj-ea"/>
                <a:cs typeface="+mj-cs"/>
              </a:rPr>
              <a:t> </a:t>
            </a:r>
            <a:r>
              <a:rPr lang="fr-FR" sz="2000" dirty="0" err="1">
                <a:latin typeface="RefrigeratorDeluxeW01-Heavy" panose="02010906020202050203" pitchFamily="2" charset="0"/>
                <a:ea typeface="+mj-ea"/>
                <a:cs typeface="+mj-cs"/>
              </a:rPr>
              <a:t>preorder</a:t>
            </a:r>
            <a:r>
              <a:rPr lang="fr-FR" sz="2000" dirty="0">
                <a:latin typeface="RefrigeratorDeluxeW01-Heavy" panose="02010906020202050203" pitchFamily="2" charset="0"/>
                <a:ea typeface="+mj-ea"/>
                <a:cs typeface="+mj-cs"/>
              </a:rPr>
              <a:t> content on PS4 &amp; Xbox ONE + open </a:t>
            </a:r>
            <a:r>
              <a:rPr lang="fr-FR" sz="2000" dirty="0" err="1">
                <a:latin typeface="RefrigeratorDeluxeW01-Heavy" panose="02010906020202050203" pitchFamily="2" charset="0"/>
                <a:ea typeface="+mj-ea"/>
                <a:cs typeface="+mj-cs"/>
              </a:rPr>
              <a:t>preorders</a:t>
            </a:r>
            <a:r>
              <a:rPr lang="fr-FR" sz="2000" dirty="0">
                <a:latin typeface="RefrigeratorDeluxeW01-Heavy" panose="02010906020202050203" pitchFamily="2" charset="0"/>
                <a:ea typeface="+mj-ea"/>
                <a:cs typeface="+mj-cs"/>
              </a:rPr>
              <a:t> on PS4 / Xbox ONE</a:t>
            </a:r>
          </a:p>
          <a:p>
            <a:pPr>
              <a:spcBef>
                <a:spcPct val="0"/>
              </a:spcBef>
            </a:pPr>
            <a:endParaRPr lang="fr-FR" sz="2000" dirty="0">
              <a:latin typeface="RefrigeratorDeluxeW01-Heavy" panose="02010906020202050203" pitchFamily="2" charset="0"/>
              <a:ea typeface="+mj-ea"/>
              <a:cs typeface="+mj-cs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D6FE93C-00EB-4ACA-9E91-07F811DC9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64" y="3080404"/>
            <a:ext cx="2199674" cy="2924174"/>
          </a:xfrm>
          <a:prstGeom prst="rect">
            <a:avLst/>
          </a:prstGeom>
        </p:spPr>
      </p:pic>
      <p:sp>
        <p:nvSpPr>
          <p:cNvPr id="22" name="Titre 1">
            <a:extLst>
              <a:ext uri="{FF2B5EF4-FFF2-40B4-BE49-F238E27FC236}">
                <a16:creationId xmlns:a16="http://schemas.microsoft.com/office/drawing/2014/main" id="{57A65411-37A3-4FAE-B6B2-5C5C56AD971B}"/>
              </a:ext>
            </a:extLst>
          </p:cNvPr>
          <p:cNvSpPr txBox="1">
            <a:spLocks/>
          </p:cNvSpPr>
          <p:nvPr/>
        </p:nvSpPr>
        <p:spPr>
          <a:xfrm>
            <a:off x="9841205" y="3380977"/>
            <a:ext cx="2125392" cy="64221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solidFill>
                  <a:srgbClr val="A50021"/>
                </a:solidFill>
                <a:latin typeface="Timber Wolf" panose="00000500000000000000" pitchFamily="2" charset="0"/>
              </a:rPr>
              <a:t>SEPTEMBER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69AEEB-D0DA-4CC6-AA8C-2B25861FE345}"/>
              </a:ext>
            </a:extLst>
          </p:cNvPr>
          <p:cNvSpPr/>
          <p:nvPr/>
        </p:nvSpPr>
        <p:spPr>
          <a:xfrm>
            <a:off x="10044505" y="3873950"/>
            <a:ext cx="18374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>
                <a:solidFill>
                  <a:srgbClr val="C00000"/>
                </a:solidFill>
                <a:latin typeface="RefrigeratorDeluxeW01-Heavy" panose="02010906020202050203" pitchFamily="2" charset="0"/>
              </a:rPr>
              <a:t>Playable</a:t>
            </a:r>
            <a:r>
              <a:rPr lang="fr-FR" sz="2000" dirty="0">
                <a:solidFill>
                  <a:srgbClr val="C00000"/>
                </a:solidFill>
                <a:latin typeface="RefrigeratorDeluxeW01-Heavy" panose="02010906020202050203" pitchFamily="2" charset="0"/>
              </a:rPr>
              <a:t> DEMO</a:t>
            </a:r>
            <a:r>
              <a:rPr lang="fr-FR" sz="2000" dirty="0">
                <a:solidFill>
                  <a:schemeClr val="bg1"/>
                </a:solidFill>
                <a:latin typeface="RefrigeratorDeluxeW01-Heavy" panose="02010906020202050203" pitchFamily="2" charset="0"/>
              </a:rPr>
              <a:t> </a:t>
            </a:r>
            <a:r>
              <a:rPr lang="fr-FR" sz="2000" dirty="0">
                <a:latin typeface="RefrigeratorDeluxeW01-Heavy" panose="02010906020202050203" pitchFamily="2" charset="0"/>
              </a:rPr>
              <a:t>+</a:t>
            </a:r>
            <a:r>
              <a:rPr lang="fr-FR" sz="2000" dirty="0">
                <a:solidFill>
                  <a:schemeClr val="bg1"/>
                </a:solidFill>
                <a:latin typeface="RefrigeratorDeluxeW01-Heavy" panose="02010906020202050203" pitchFamily="2" charset="0"/>
              </a:rPr>
              <a:t> </a:t>
            </a:r>
            <a:r>
              <a:rPr lang="fr-FR" sz="2000" dirty="0">
                <a:latin typeface="RefrigeratorDeluxeW01-Heavy" panose="02010906020202050203" pitchFamily="2" charset="0"/>
                <a:ea typeface="+mj-ea"/>
                <a:cs typeface="+mj-cs"/>
              </a:rPr>
              <a:t>Possible </a:t>
            </a:r>
            <a:r>
              <a:rPr lang="fr-FR" sz="2000" dirty="0">
                <a:solidFill>
                  <a:srgbClr val="C00000"/>
                </a:solidFill>
                <a:latin typeface="RefrigeratorDeluxeW01-Heavy" panose="02010906020202050203" pitchFamily="2" charset="0"/>
              </a:rPr>
              <a:t>EARLY ACCESS </a:t>
            </a:r>
            <a:r>
              <a:rPr lang="fr-FR" sz="2000" dirty="0">
                <a:latin typeface="RefrigeratorDeluxeW01-Heavy" panose="02010906020202050203" pitchFamily="2" charset="0"/>
                <a:ea typeface="+mj-ea"/>
                <a:cs typeface="+mj-cs"/>
              </a:rPr>
              <a:t>for </a:t>
            </a:r>
            <a:r>
              <a:rPr lang="fr-FR" sz="2000" dirty="0" err="1">
                <a:latin typeface="RefrigeratorDeluxeW01-Heavy" panose="02010906020202050203" pitchFamily="2" charset="0"/>
                <a:ea typeface="+mj-ea"/>
                <a:cs typeface="+mj-cs"/>
              </a:rPr>
              <a:t>players</a:t>
            </a:r>
            <a:r>
              <a:rPr lang="fr-FR" sz="2000" dirty="0">
                <a:latin typeface="RefrigeratorDeluxeW01-Heavy" panose="02010906020202050203" pitchFamily="2" charset="0"/>
                <a:ea typeface="+mj-ea"/>
                <a:cs typeface="+mj-cs"/>
              </a:rPr>
              <a:t> </a:t>
            </a:r>
            <a:r>
              <a:rPr lang="fr-FR" sz="2000" dirty="0" err="1">
                <a:latin typeface="RefrigeratorDeluxeW01-Heavy" panose="02010906020202050203" pitchFamily="2" charset="0"/>
                <a:ea typeface="+mj-ea"/>
                <a:cs typeface="+mj-cs"/>
              </a:rPr>
              <a:t>who</a:t>
            </a:r>
            <a:r>
              <a:rPr lang="fr-FR" sz="2000" dirty="0">
                <a:latin typeface="RefrigeratorDeluxeW01-Heavy" panose="02010906020202050203" pitchFamily="2" charset="0"/>
                <a:ea typeface="+mj-ea"/>
                <a:cs typeface="+mj-cs"/>
              </a:rPr>
              <a:t> </a:t>
            </a:r>
            <a:r>
              <a:rPr lang="fr-FR" sz="2000" dirty="0" err="1">
                <a:latin typeface="RefrigeratorDeluxeW01-Heavy" panose="02010906020202050203" pitchFamily="2" charset="0"/>
                <a:ea typeface="+mj-ea"/>
                <a:cs typeface="+mj-cs"/>
              </a:rPr>
              <a:t>already</a:t>
            </a:r>
            <a:r>
              <a:rPr lang="fr-FR" sz="2000" dirty="0">
                <a:latin typeface="RefrigeratorDeluxeW01-Heavy" panose="02010906020202050203" pitchFamily="2" charset="0"/>
                <a:ea typeface="+mj-ea"/>
                <a:cs typeface="+mj-cs"/>
              </a:rPr>
              <a:t> </a:t>
            </a:r>
            <a:r>
              <a:rPr lang="fr-FR" sz="2000" dirty="0" err="1">
                <a:solidFill>
                  <a:srgbClr val="C00000"/>
                </a:solidFill>
                <a:latin typeface="RefrigeratorDeluxeW01-Heavy" panose="02010906020202050203" pitchFamily="2" charset="0"/>
              </a:rPr>
              <a:t>preordered</a:t>
            </a:r>
            <a:endParaRPr lang="fr-FR" sz="2000" dirty="0">
              <a:latin typeface="RefrigeratorDeluxeW01-Heavy" panose="02010906020202050203" pitchFamily="2" charset="0"/>
              <a:ea typeface="+mj-ea"/>
              <a:cs typeface="+mj-cs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D3C0A4E-28F6-44C2-97B7-51470273C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006" y="1048472"/>
            <a:ext cx="2363074" cy="3007999"/>
          </a:xfrm>
          <a:prstGeom prst="rect">
            <a:avLst/>
          </a:prstGeom>
        </p:spPr>
      </p:pic>
      <p:sp>
        <p:nvSpPr>
          <p:cNvPr id="25" name="Titre 1">
            <a:extLst>
              <a:ext uri="{FF2B5EF4-FFF2-40B4-BE49-F238E27FC236}">
                <a16:creationId xmlns:a16="http://schemas.microsoft.com/office/drawing/2014/main" id="{EDC7F1D4-03A9-4F14-8ADA-30F3ACFE4BA4}"/>
              </a:ext>
            </a:extLst>
          </p:cNvPr>
          <p:cNvSpPr txBox="1">
            <a:spLocks/>
          </p:cNvSpPr>
          <p:nvPr/>
        </p:nvSpPr>
        <p:spPr>
          <a:xfrm>
            <a:off x="3906675" y="1472679"/>
            <a:ext cx="1979287" cy="45214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solidFill>
                  <a:srgbClr val="A50021"/>
                </a:solidFill>
                <a:latin typeface="Timber Wolf" panose="00000500000000000000" pitchFamily="2" charset="0"/>
              </a:rPr>
              <a:t>MAY</a:t>
            </a: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130D2169-9BDE-4240-8A95-B1AF33CCE714}"/>
              </a:ext>
            </a:extLst>
          </p:cNvPr>
          <p:cNvSpPr txBox="1">
            <a:spLocks/>
          </p:cNvSpPr>
          <p:nvPr/>
        </p:nvSpPr>
        <p:spPr>
          <a:xfrm>
            <a:off x="3751607" y="2583795"/>
            <a:ext cx="2134355" cy="84462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err="1">
                <a:latin typeface="RefrigeratorDeluxeW01-Heavy" panose="02010906020202050203" pitchFamily="2" charset="0"/>
              </a:rPr>
              <a:t>Retail</a:t>
            </a:r>
            <a:r>
              <a:rPr lang="fr-FR" sz="2000" dirty="0">
                <a:latin typeface="RefrigeratorDeluxeW01-Heavy" panose="02010906020202050203" pitchFamily="2" charset="0"/>
              </a:rPr>
              <a:t>/Steam </a:t>
            </a:r>
            <a:r>
              <a:rPr lang="fr-FR" sz="2000" dirty="0" err="1">
                <a:latin typeface="RefrigeratorDeluxeW01-Heavy" panose="02010906020202050203" pitchFamily="2" charset="0"/>
              </a:rPr>
              <a:t>preorders</a:t>
            </a:r>
            <a:r>
              <a:rPr lang="fr-FR" sz="2000" dirty="0">
                <a:latin typeface="RefrigeratorDeluxeW01-Heavy" panose="02010906020202050203" pitchFamily="2" charset="0"/>
              </a:rPr>
              <a:t> listing</a:t>
            </a:r>
          </a:p>
          <a:p>
            <a:r>
              <a:rPr lang="fr-FR" sz="2000" dirty="0">
                <a:latin typeface="RefrigeratorDeluxeW01-Heavy" panose="02010906020202050203" pitchFamily="2" charset="0"/>
              </a:rPr>
              <a:t>+</a:t>
            </a:r>
          </a:p>
          <a:p>
            <a:r>
              <a:rPr lang="fr-FR" sz="2000" dirty="0" err="1">
                <a:latin typeface="RefrigeratorDeluxeW01-Heavy" panose="02010906020202050203" pitchFamily="2" charset="0"/>
              </a:rPr>
              <a:t>Additional</a:t>
            </a:r>
            <a:r>
              <a:rPr lang="fr-FR" sz="2000" dirty="0">
                <a:latin typeface="RefrigeratorDeluxeW01-Heavy" panose="02010906020202050203" pitchFamily="2" charset="0"/>
              </a:rPr>
              <a:t> content (OST, comics…)</a:t>
            </a:r>
          </a:p>
          <a:p>
            <a:endParaRPr lang="fr-FR" sz="2000" dirty="0">
              <a:latin typeface="RefrigeratorDeluxeW01-Heavy" panose="02010906020202050203" pitchFamily="2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5488054-E5FA-4BE0-9B4E-51A3ADCBB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71" y="907829"/>
            <a:ext cx="2363074" cy="3533701"/>
          </a:xfrm>
          <a:prstGeom prst="rect">
            <a:avLst/>
          </a:prstGeom>
        </p:spPr>
      </p:pic>
      <p:sp>
        <p:nvSpPr>
          <p:cNvPr id="28" name="Titre 1">
            <a:extLst>
              <a:ext uri="{FF2B5EF4-FFF2-40B4-BE49-F238E27FC236}">
                <a16:creationId xmlns:a16="http://schemas.microsoft.com/office/drawing/2014/main" id="{8FD5CF87-12E6-48D9-BF19-5FE1FF664A6F}"/>
              </a:ext>
            </a:extLst>
          </p:cNvPr>
          <p:cNvSpPr txBox="1">
            <a:spLocks/>
          </p:cNvSpPr>
          <p:nvPr/>
        </p:nvSpPr>
        <p:spPr>
          <a:xfrm>
            <a:off x="21874" y="1888678"/>
            <a:ext cx="2072276" cy="185855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000" dirty="0">
              <a:latin typeface="RefrigeratorDeluxeW01-Heavy" panose="02010906020202050203" pitchFamily="2" charset="0"/>
            </a:endParaRPr>
          </a:p>
          <a:p>
            <a:r>
              <a:rPr lang="fr-FR" sz="2000" dirty="0" err="1">
                <a:latin typeface="RefrigeratorDeluxeW01-Heavy" panose="02010906020202050203" pitchFamily="2" charset="0"/>
              </a:rPr>
              <a:t>Press</a:t>
            </a:r>
            <a:r>
              <a:rPr lang="fr-FR" sz="2000" dirty="0">
                <a:latin typeface="RefrigeratorDeluxeW01-Heavy" panose="02010906020202050203" pitchFamily="2" charset="0"/>
              </a:rPr>
              <a:t> release </a:t>
            </a:r>
            <a:r>
              <a:rPr lang="fr-FR" sz="2000" dirty="0" err="1">
                <a:latin typeface="RefrigeratorDeluxeW01-Heavy" panose="02010906020202050203" pitchFamily="2" charset="0"/>
              </a:rPr>
              <a:t>announcing</a:t>
            </a:r>
            <a:r>
              <a:rPr lang="fr-FR" sz="2000" dirty="0">
                <a:latin typeface="RefrigeratorDeluxeW01-Heavy" panose="02010906020202050203" pitchFamily="2" charset="0"/>
              </a:rPr>
              <a:t> </a:t>
            </a:r>
            <a:r>
              <a:rPr lang="fr-FR" sz="2000" dirty="0" err="1">
                <a:latin typeface="RefrigeratorDeluxeW01-Heavy" panose="02010906020202050203" pitchFamily="2" charset="0"/>
              </a:rPr>
              <a:t>realease</a:t>
            </a:r>
            <a:r>
              <a:rPr lang="fr-FR" sz="2000" dirty="0">
                <a:latin typeface="RefrigeratorDeluxeW01-Heavy" panose="02010906020202050203" pitchFamily="2" charset="0"/>
              </a:rPr>
              <a:t> date</a:t>
            </a:r>
          </a:p>
          <a:p>
            <a:r>
              <a:rPr lang="fr-FR" sz="2000" dirty="0">
                <a:latin typeface="RefrigeratorDeluxeW01-Heavy" panose="02010906020202050203" pitchFamily="2" charset="0"/>
              </a:rPr>
              <a:t>+</a:t>
            </a:r>
          </a:p>
          <a:p>
            <a:r>
              <a:rPr lang="fr-FR" sz="2000" dirty="0">
                <a:latin typeface="RefrigeratorDeluxeW01-Heavy" panose="02010906020202050203" pitchFamily="2" charset="0"/>
              </a:rPr>
              <a:t>New </a:t>
            </a:r>
            <a:r>
              <a:rPr lang="fr-FR" sz="2000" dirty="0" err="1">
                <a:latin typeface="RefrigeratorDeluxeW01-Heavy" panose="02010906020202050203" pitchFamily="2" charset="0"/>
              </a:rPr>
              <a:t>screenshots</a:t>
            </a:r>
            <a:endParaRPr lang="fr-FR" sz="2000" dirty="0">
              <a:latin typeface="RefrigeratorDeluxeW01-Heavy" panose="02010906020202050203" pitchFamily="2" charset="0"/>
            </a:endParaRPr>
          </a:p>
          <a:p>
            <a:endParaRPr lang="fr-FR" sz="2400" dirty="0">
              <a:solidFill>
                <a:schemeClr val="bg1"/>
              </a:solidFill>
              <a:latin typeface="RefrigeratorDeluxeW01-Heavy" panose="02010906020202050203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450E516-E73F-4BDC-8CB5-99BF390D8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18" y="3080404"/>
            <a:ext cx="2614495" cy="3533701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FC2335A0-77BB-4665-AF4A-A9F54DDF5621}"/>
              </a:ext>
            </a:extLst>
          </p:cNvPr>
          <p:cNvSpPr txBox="1">
            <a:spLocks/>
          </p:cNvSpPr>
          <p:nvPr/>
        </p:nvSpPr>
        <p:spPr>
          <a:xfrm>
            <a:off x="1536662" y="4089461"/>
            <a:ext cx="2370013" cy="221631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latin typeface="RefrigeratorDeluxeW01-Heavy" panose="02010906020202050203" pitchFamily="2" charset="0"/>
              </a:rPr>
              <a:t>Story Trailer release +</a:t>
            </a:r>
          </a:p>
          <a:p>
            <a:r>
              <a:rPr lang="fr-FR" sz="2000" dirty="0">
                <a:latin typeface="RefrigeratorDeluxeW01-Heavy" panose="02010906020202050203" pitchFamily="2" charset="0"/>
              </a:rPr>
              <a:t>collector </a:t>
            </a:r>
            <a:r>
              <a:rPr lang="fr-FR" sz="2000" dirty="0" err="1">
                <a:latin typeface="RefrigeratorDeluxeW01-Heavy" panose="02010906020202050203" pitchFamily="2" charset="0"/>
              </a:rPr>
              <a:t>edition</a:t>
            </a:r>
            <a:r>
              <a:rPr lang="fr-FR" sz="2000" dirty="0">
                <a:latin typeface="RefrigeratorDeluxeW01-Heavy" panose="02010906020202050203" pitchFamily="2" charset="0"/>
              </a:rPr>
              <a:t> </a:t>
            </a:r>
            <a:r>
              <a:rPr lang="fr-FR" sz="2000" dirty="0" err="1">
                <a:latin typeface="RefrigeratorDeluxeW01-Heavy" panose="02010906020202050203" pitchFamily="2" charset="0"/>
              </a:rPr>
              <a:t>announcement</a:t>
            </a:r>
            <a:endParaRPr lang="fr-FR" sz="2000" dirty="0">
              <a:latin typeface="RefrigeratorDeluxeW01-Heavy" panose="02010906020202050203" pitchFamily="2" charset="0"/>
            </a:endParaRPr>
          </a:p>
          <a:p>
            <a:r>
              <a:rPr lang="fr-FR" sz="2000" dirty="0">
                <a:latin typeface="RefrigeratorDeluxeW01-Heavy" panose="02010906020202050203" pitchFamily="2" charset="0"/>
              </a:rPr>
              <a:t>+</a:t>
            </a:r>
          </a:p>
          <a:p>
            <a:r>
              <a:rPr lang="fr-FR" sz="2000" dirty="0">
                <a:latin typeface="RefrigeratorDeluxeW01-Heavy" panose="02010906020202050203" pitchFamily="2" charset="0"/>
              </a:rPr>
              <a:t>support </a:t>
            </a:r>
            <a:r>
              <a:rPr lang="fr-FR" sz="2000" dirty="0" err="1">
                <a:latin typeface="RefrigeratorDeluxeW01-Heavy" panose="02010906020202050203" pitchFamily="2" charset="0"/>
              </a:rPr>
              <a:t>from</a:t>
            </a:r>
            <a:r>
              <a:rPr lang="fr-FR" sz="2000" dirty="0">
                <a:latin typeface="RefrigeratorDeluxeW01-Heavy" panose="02010906020202050203" pitchFamily="2" charset="0"/>
              </a:rPr>
              <a:t> Sony &amp; Microsoft on the trailer</a:t>
            </a:r>
            <a:endParaRPr lang="fr-FR" sz="2400" dirty="0">
              <a:solidFill>
                <a:schemeClr val="bg1"/>
              </a:solidFill>
              <a:latin typeface="RefrigeratorDeluxeW01-Heavy" panose="02010906020202050203" pitchFamily="2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94F4688C-61A5-4725-8423-F7DD24E2DCDC}"/>
              </a:ext>
            </a:extLst>
          </p:cNvPr>
          <p:cNvSpPr txBox="1">
            <a:spLocks/>
          </p:cNvSpPr>
          <p:nvPr/>
        </p:nvSpPr>
        <p:spPr>
          <a:xfrm>
            <a:off x="1728133" y="3578597"/>
            <a:ext cx="1837494" cy="45214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solidFill>
                  <a:srgbClr val="A50021"/>
                </a:solidFill>
                <a:latin typeface="Timber Wolf" panose="00000500000000000000" pitchFamily="2" charset="0"/>
              </a:rPr>
              <a:t>LATE APRIL</a:t>
            </a: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09DB7032-E1E5-4C06-92C5-B99B284B22D0}"/>
              </a:ext>
            </a:extLst>
          </p:cNvPr>
          <p:cNvSpPr txBox="1">
            <a:spLocks/>
          </p:cNvSpPr>
          <p:nvPr/>
        </p:nvSpPr>
        <p:spPr>
          <a:xfrm>
            <a:off x="157104" y="1460145"/>
            <a:ext cx="1937046" cy="45214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solidFill>
                  <a:srgbClr val="A50021"/>
                </a:solidFill>
                <a:latin typeface="Timber Wolf" panose="00000500000000000000" pitchFamily="2" charset="0"/>
              </a:rPr>
              <a:t>LATE MARCH</a:t>
            </a:r>
          </a:p>
        </p:txBody>
      </p:sp>
      <p:sp>
        <p:nvSpPr>
          <p:cNvPr id="32" name="Titre 1">
            <a:extLst>
              <a:ext uri="{FF2B5EF4-FFF2-40B4-BE49-F238E27FC236}">
                <a16:creationId xmlns:a16="http://schemas.microsoft.com/office/drawing/2014/main" id="{C369744F-C003-4954-8CEE-2CFB1C2E7142}"/>
              </a:ext>
            </a:extLst>
          </p:cNvPr>
          <p:cNvSpPr txBox="1">
            <a:spLocks/>
          </p:cNvSpPr>
          <p:nvPr/>
        </p:nvSpPr>
        <p:spPr>
          <a:xfrm>
            <a:off x="7740811" y="1460145"/>
            <a:ext cx="2125392" cy="64221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solidFill>
                  <a:srgbClr val="A50021"/>
                </a:solidFill>
                <a:latin typeface="Timber Wolf" panose="00000500000000000000" pitchFamily="2" charset="0"/>
              </a:rPr>
              <a:t>SEPTEMBER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10C8911-C490-42F2-A42A-AC082FB6A48C}"/>
              </a:ext>
            </a:extLst>
          </p:cNvPr>
          <p:cNvSpPr/>
          <p:nvPr/>
        </p:nvSpPr>
        <p:spPr>
          <a:xfrm>
            <a:off x="7929500" y="2104103"/>
            <a:ext cx="17030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err="1">
                <a:latin typeface="RefrigeratorDeluxeW01-Heavy" panose="02010906020202050203" pitchFamily="2" charset="0"/>
              </a:rPr>
              <a:t>Sponsored</a:t>
            </a:r>
            <a:r>
              <a:rPr lang="fr-FR" sz="2000" dirty="0">
                <a:latin typeface="RefrigeratorDeluxeW01-Heavy" panose="02010906020202050203" pitchFamily="2" charset="0"/>
              </a:rPr>
              <a:t> Twitch </a:t>
            </a:r>
            <a:r>
              <a:rPr lang="fr-FR" sz="2000" dirty="0" err="1">
                <a:latin typeface="RefrigeratorDeluxeW01-Heavy" panose="02010906020202050203" pitchFamily="2" charset="0"/>
              </a:rPr>
              <a:t>streams</a:t>
            </a:r>
            <a:endParaRPr lang="fr-FR" sz="2000" dirty="0">
              <a:latin typeface="RefrigeratorDeluxeW01-Heavy" panose="02010906020202050203" pitchFamily="2" charset="0"/>
            </a:endParaRPr>
          </a:p>
          <a:p>
            <a:pPr algn="ctr"/>
            <a:r>
              <a:rPr lang="fr-FR" sz="2000" dirty="0">
                <a:latin typeface="RefrigeratorDeluxeW01-Heavy" panose="02010906020202050203" pitchFamily="2" charset="0"/>
                <a:ea typeface="+mj-ea"/>
                <a:cs typeface="+mj-cs"/>
              </a:rPr>
              <a:t>+</a:t>
            </a:r>
          </a:p>
          <a:p>
            <a:pPr algn="ctr"/>
            <a:r>
              <a:rPr lang="fr-FR" sz="2000" dirty="0" err="1">
                <a:latin typeface="RefrigeratorDeluxeW01-Heavy" panose="02010906020202050203" pitchFamily="2" charset="0"/>
                <a:ea typeface="+mj-ea"/>
                <a:cs typeface="+mj-cs"/>
              </a:rPr>
              <a:t>Youtube</a:t>
            </a:r>
            <a:r>
              <a:rPr lang="fr-FR" sz="2000" dirty="0">
                <a:latin typeface="RefrigeratorDeluxeW01-Heavy" panose="02010906020202050203" pitchFamily="2" charset="0"/>
                <a:ea typeface="+mj-ea"/>
                <a:cs typeface="+mj-cs"/>
              </a:rPr>
              <a:t> content</a:t>
            </a:r>
          </a:p>
        </p:txBody>
      </p:sp>
    </p:spTree>
    <p:extLst>
      <p:ext uri="{BB962C8B-B14F-4D97-AF65-F5344CB8AC3E}">
        <p14:creationId xmlns:p14="http://schemas.microsoft.com/office/powerpoint/2010/main" val="3437475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6D0C973-6583-487C-BAB5-56F27FCCC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867963"/>
            <a:ext cx="2917371" cy="1658005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1D36D379-0B4C-4809-9142-47FF60417722}"/>
              </a:ext>
            </a:extLst>
          </p:cNvPr>
          <p:cNvSpPr txBox="1">
            <a:spLocks/>
          </p:cNvSpPr>
          <p:nvPr/>
        </p:nvSpPr>
        <p:spPr>
          <a:xfrm>
            <a:off x="280604" y="1887100"/>
            <a:ext cx="2481347" cy="121738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>
                <a:solidFill>
                  <a:srgbClr val="C00000"/>
                </a:solidFill>
                <a:latin typeface="Timber Wolf" panose="00000500000000000000" pitchFamily="2" charset="0"/>
              </a:rPr>
              <a:t>AUGUST 2018</a:t>
            </a:r>
          </a:p>
          <a:p>
            <a:pPr algn="l"/>
            <a:endParaRPr lang="fr-FR" sz="500" dirty="0">
              <a:solidFill>
                <a:schemeClr val="bg1"/>
              </a:solidFill>
              <a:latin typeface="Timber Wolf" panose="00000500000000000000" pitchFamily="2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FR" sz="1400" dirty="0" err="1">
                <a:solidFill>
                  <a:schemeClr val="bg1"/>
                </a:solidFill>
                <a:latin typeface="Timber Wolf" panose="00000500000000000000" pitchFamily="2" charset="0"/>
              </a:rPr>
              <a:t>Introducing</a:t>
            </a:r>
            <a:r>
              <a:rPr lang="fr-FR" sz="1400" dirty="0">
                <a:solidFill>
                  <a:schemeClr val="bg1"/>
                </a:solidFill>
                <a:latin typeface="Timber Wolf" panose="00000500000000000000" pitchFamily="2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Timber Wolf" panose="00000500000000000000" pitchFamily="2" charset="0"/>
              </a:rPr>
              <a:t>Blacksad</a:t>
            </a:r>
            <a:r>
              <a:rPr lang="fr-FR" sz="1400" dirty="0">
                <a:solidFill>
                  <a:schemeClr val="bg1"/>
                </a:solidFill>
                <a:latin typeface="Timber Wolf" panose="00000500000000000000" pitchFamily="2" charset="0"/>
              </a:rPr>
              <a:t> as the main </a:t>
            </a:r>
            <a:r>
              <a:rPr lang="fr-FR" sz="1400" dirty="0" err="1">
                <a:solidFill>
                  <a:schemeClr val="bg1"/>
                </a:solidFill>
                <a:latin typeface="Timber Wolf" panose="00000500000000000000" pitchFamily="2" charset="0"/>
              </a:rPr>
              <a:t>character</a:t>
            </a:r>
            <a:endParaRPr lang="fr-FR" sz="1400" dirty="0">
              <a:solidFill>
                <a:schemeClr val="bg1"/>
              </a:solidFill>
              <a:latin typeface="Timber Wolf" panose="00000500000000000000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3473359-553D-43A8-87E5-9B747E7E1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7" y="-195414"/>
            <a:ext cx="5937321" cy="150500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42206C2B-617D-47E1-99D3-A7632ED628BF}"/>
              </a:ext>
            </a:extLst>
          </p:cNvPr>
          <p:cNvSpPr txBox="1">
            <a:spLocks/>
          </p:cNvSpPr>
          <p:nvPr/>
        </p:nvSpPr>
        <p:spPr>
          <a:xfrm>
            <a:off x="1432378" y="-49772"/>
            <a:ext cx="5186183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latin typeface="RefrigeratorDeluxeW01-Heavy" panose="02010906020202050203" pitchFamily="2" charset="0"/>
              </a:rPr>
              <a:t>Trailer / </a:t>
            </a:r>
            <a:r>
              <a:rPr lang="fr-FR" sz="3600" dirty="0" err="1">
                <a:latin typeface="RefrigeratorDeluxeW01-Heavy" panose="02010906020202050203" pitchFamily="2" charset="0"/>
              </a:rPr>
              <a:t>Video</a:t>
            </a:r>
            <a:r>
              <a:rPr lang="fr-FR" sz="3600" dirty="0">
                <a:latin typeface="RefrigeratorDeluxeW01-Heavy" panose="02010906020202050203" pitchFamily="2" charset="0"/>
              </a:rPr>
              <a:t> </a:t>
            </a:r>
            <a:r>
              <a:rPr lang="fr-FR" sz="3600" dirty="0" err="1">
                <a:latin typeface="RefrigeratorDeluxeW01-Heavy" panose="02010906020202050203" pitchFamily="2" charset="0"/>
              </a:rPr>
              <a:t>strategy</a:t>
            </a:r>
            <a:endParaRPr lang="fr-FR" sz="3600" dirty="0">
              <a:latin typeface="RefrigeratorDeluxeW01-Heavy" panose="02010906020202050203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97606A0-63EA-4AC2-A01A-B16B53BDB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306266"/>
            <a:ext cx="2283328" cy="57878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5BEFAD6D-95C3-4830-8F3F-D4894E6F65EB}"/>
              </a:ext>
            </a:extLst>
          </p:cNvPr>
          <p:cNvSpPr txBox="1">
            <a:spLocks/>
          </p:cNvSpPr>
          <p:nvPr/>
        </p:nvSpPr>
        <p:spPr>
          <a:xfrm>
            <a:off x="24734" y="3376291"/>
            <a:ext cx="2427964" cy="41315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500" dirty="0">
                <a:latin typeface="Timber Wolf" panose="00000500000000000000" pitchFamily="2" charset="0"/>
              </a:rPr>
              <a:t>GAMESCOM 2018 TEASER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3F6B1812-DF3E-44F2-A242-149C35969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66" y="1893582"/>
            <a:ext cx="2730951" cy="1552058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14000323-93CA-41DB-A32B-ECA499108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860" y="1534320"/>
            <a:ext cx="3236035" cy="2385572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864B9C80-C7AA-4C18-BC86-1E5A06FA3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0924" y="1326900"/>
            <a:ext cx="2445035" cy="2846102"/>
          </a:xfrm>
          <a:prstGeom prst="rect">
            <a:avLst/>
          </a:prstGeom>
        </p:spPr>
      </p:pic>
      <p:sp>
        <p:nvSpPr>
          <p:cNvPr id="46" name="Titre 1">
            <a:extLst>
              <a:ext uri="{FF2B5EF4-FFF2-40B4-BE49-F238E27FC236}">
                <a16:creationId xmlns:a16="http://schemas.microsoft.com/office/drawing/2014/main" id="{01BB47BE-2120-42D1-9342-0E11337FC58A}"/>
              </a:ext>
            </a:extLst>
          </p:cNvPr>
          <p:cNvSpPr txBox="1">
            <a:spLocks/>
          </p:cNvSpPr>
          <p:nvPr/>
        </p:nvSpPr>
        <p:spPr>
          <a:xfrm>
            <a:off x="6208755" y="1906365"/>
            <a:ext cx="2598824" cy="150343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>
                <a:solidFill>
                  <a:srgbClr val="C00000"/>
                </a:solidFill>
                <a:latin typeface="Timber Wolf" panose="00000500000000000000" pitchFamily="2" charset="0"/>
              </a:rPr>
              <a:t>EARLY JUNE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FR" sz="1400" dirty="0" err="1">
                <a:solidFill>
                  <a:schemeClr val="bg1"/>
                </a:solidFill>
                <a:latin typeface="Timber Wolf" panose="00000500000000000000" pitchFamily="2" charset="0"/>
              </a:rPr>
              <a:t>From</a:t>
            </a:r>
            <a:r>
              <a:rPr lang="fr-FR" sz="1400" dirty="0">
                <a:solidFill>
                  <a:schemeClr val="bg1"/>
                </a:solidFill>
                <a:latin typeface="Timber Wolf" panose="00000500000000000000" pitchFamily="2" charset="0"/>
              </a:rPr>
              <a:t> comics to </a:t>
            </a:r>
            <a:r>
              <a:rPr lang="fr-FR" sz="1400" dirty="0" err="1">
                <a:solidFill>
                  <a:schemeClr val="bg1"/>
                </a:solidFill>
                <a:latin typeface="Timber Wolf" panose="00000500000000000000" pitchFamily="2" charset="0"/>
              </a:rPr>
              <a:t>video</a:t>
            </a:r>
            <a:r>
              <a:rPr lang="fr-FR" sz="1400" dirty="0">
                <a:solidFill>
                  <a:schemeClr val="bg1"/>
                </a:solidFill>
                <a:latin typeface="Timber Wolf" panose="00000500000000000000" pitchFamily="2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Timber Wolf" panose="00000500000000000000" pitchFamily="2" charset="0"/>
              </a:rPr>
              <a:t>game</a:t>
            </a:r>
            <a:endParaRPr lang="fr-FR" sz="1400" dirty="0">
              <a:solidFill>
                <a:schemeClr val="bg1"/>
              </a:solidFill>
              <a:latin typeface="Timber Wolf" panose="00000500000000000000" pitchFamily="2" charset="0"/>
            </a:endParaRPr>
          </a:p>
          <a:p>
            <a:pPr marL="171450" indent="-171450" algn="l">
              <a:buFont typeface="Wingdings" panose="05000000000000000000" pitchFamily="2" charset="2"/>
              <a:buChar char="ü"/>
            </a:pPr>
            <a:endParaRPr lang="fr-FR" sz="500" dirty="0">
              <a:solidFill>
                <a:schemeClr val="bg1"/>
              </a:solidFill>
              <a:latin typeface="Timber Wolf" panose="00000500000000000000" pitchFamily="2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FR" sz="1400" dirty="0" err="1">
                <a:solidFill>
                  <a:schemeClr val="bg1"/>
                </a:solidFill>
                <a:latin typeface="Timber Wolf" panose="00000500000000000000" pitchFamily="2" charset="0"/>
              </a:rPr>
              <a:t>Discuss</a:t>
            </a:r>
            <a:r>
              <a:rPr lang="fr-FR" sz="1400" dirty="0">
                <a:solidFill>
                  <a:schemeClr val="bg1"/>
                </a:solidFill>
                <a:latin typeface="Timber Wolf" panose="00000500000000000000" pitchFamily="2" charset="0"/>
              </a:rPr>
              <a:t> adaptation </a:t>
            </a:r>
            <a:r>
              <a:rPr lang="fr-FR" sz="1400" dirty="0" err="1">
                <a:solidFill>
                  <a:schemeClr val="bg1"/>
                </a:solidFill>
                <a:latin typeface="Timber Wolf" panose="00000500000000000000" pitchFamily="2" charset="0"/>
              </a:rPr>
              <a:t>project</a:t>
            </a:r>
            <a:r>
              <a:rPr lang="fr-FR" sz="1400" dirty="0">
                <a:solidFill>
                  <a:schemeClr val="bg1"/>
                </a:solidFill>
                <a:latin typeface="Timber Wolf" panose="00000500000000000000" pitchFamily="2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Timber Wolf" panose="00000500000000000000" pitchFamily="2" charset="0"/>
              </a:rPr>
              <a:t>genesis</a:t>
            </a:r>
            <a:endParaRPr lang="fr-FR" sz="1400" dirty="0">
              <a:solidFill>
                <a:schemeClr val="bg1"/>
              </a:solidFill>
              <a:latin typeface="Timber Wolf" panose="00000500000000000000" pitchFamily="2" charset="0"/>
            </a:endParaRPr>
          </a:p>
          <a:p>
            <a:pPr marL="171450" indent="-171450" algn="l">
              <a:buFont typeface="Wingdings" panose="05000000000000000000" pitchFamily="2" charset="2"/>
              <a:buChar char="ü"/>
            </a:pPr>
            <a:endParaRPr lang="fr-FR" sz="500" dirty="0">
              <a:solidFill>
                <a:schemeClr val="bg1"/>
              </a:solidFill>
              <a:latin typeface="Timber Wolf" panose="00000500000000000000" pitchFamily="2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Timber Wolf" panose="00000500000000000000" pitchFamily="2" charset="0"/>
              </a:rPr>
              <a:t>Work </a:t>
            </a:r>
            <a:r>
              <a:rPr lang="fr-FR" sz="1400" dirty="0" err="1">
                <a:solidFill>
                  <a:schemeClr val="bg1"/>
                </a:solidFill>
                <a:latin typeface="Timber Wolf" panose="00000500000000000000" pitchFamily="2" charset="0"/>
              </a:rPr>
              <a:t>between</a:t>
            </a:r>
            <a:r>
              <a:rPr lang="fr-FR" sz="1400" dirty="0">
                <a:solidFill>
                  <a:schemeClr val="bg1"/>
                </a:solidFill>
                <a:latin typeface="Timber Wolf" panose="00000500000000000000" pitchFamily="2" charset="0"/>
              </a:rPr>
              <a:t> the </a:t>
            </a:r>
            <a:r>
              <a:rPr lang="fr-FR" sz="1400" dirty="0" err="1">
                <a:solidFill>
                  <a:schemeClr val="bg1"/>
                </a:solidFill>
                <a:latin typeface="Timber Wolf" panose="00000500000000000000" pitchFamily="2" charset="0"/>
              </a:rPr>
              <a:t>authors</a:t>
            </a:r>
            <a:r>
              <a:rPr lang="fr-FR" sz="1400" dirty="0">
                <a:solidFill>
                  <a:schemeClr val="bg1"/>
                </a:solidFill>
                <a:latin typeface="Timber Wolf" panose="00000500000000000000" pitchFamily="2" charset="0"/>
              </a:rPr>
              <a:t> and </a:t>
            </a:r>
            <a:r>
              <a:rPr lang="fr-FR" sz="1400" dirty="0" err="1">
                <a:solidFill>
                  <a:schemeClr val="bg1"/>
                </a:solidFill>
                <a:latin typeface="Timber Wolf" panose="00000500000000000000" pitchFamily="2" charset="0"/>
              </a:rPr>
              <a:t>development</a:t>
            </a:r>
            <a:r>
              <a:rPr lang="fr-FR" sz="1400" dirty="0">
                <a:solidFill>
                  <a:schemeClr val="bg1"/>
                </a:solidFill>
                <a:latin typeface="Timber Wolf" panose="00000500000000000000" pitchFamily="2" charset="0"/>
              </a:rPr>
              <a:t> teams</a:t>
            </a:r>
          </a:p>
          <a:p>
            <a:pPr indent="269875" algn="l"/>
            <a:endParaRPr lang="fr-FR" sz="1050" dirty="0">
              <a:solidFill>
                <a:schemeClr val="bg1"/>
              </a:solidFill>
              <a:latin typeface="Timber Wolf" panose="00000500000000000000" pitchFamily="2" charset="0"/>
            </a:endParaRP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A23F5F77-C2D4-4053-B4E5-E9B169962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335" y="3415450"/>
            <a:ext cx="2335848" cy="592095"/>
          </a:xfrm>
          <a:prstGeom prst="rect">
            <a:avLst/>
          </a:prstGeom>
        </p:spPr>
      </p:pic>
      <p:sp>
        <p:nvSpPr>
          <p:cNvPr id="48" name="Titre 1">
            <a:extLst>
              <a:ext uri="{FF2B5EF4-FFF2-40B4-BE49-F238E27FC236}">
                <a16:creationId xmlns:a16="http://schemas.microsoft.com/office/drawing/2014/main" id="{9D6AC22C-C5AB-4C8D-A471-861A005EDE3A}"/>
              </a:ext>
            </a:extLst>
          </p:cNvPr>
          <p:cNvSpPr txBox="1">
            <a:spLocks/>
          </p:cNvSpPr>
          <p:nvPr/>
        </p:nvSpPr>
        <p:spPr>
          <a:xfrm>
            <a:off x="6328455" y="3460817"/>
            <a:ext cx="1831817" cy="41315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dirty="0" err="1">
                <a:latin typeface="Timber Wolf" panose="00000500000000000000" pitchFamily="2" charset="0"/>
              </a:rPr>
              <a:t>Making</a:t>
            </a:r>
            <a:r>
              <a:rPr lang="fr-FR" sz="1600" dirty="0">
                <a:latin typeface="Timber Wolf" panose="00000500000000000000" pitchFamily="2" charset="0"/>
              </a:rPr>
              <a:t> of part 1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7A0B6A2E-28E5-4DF6-9C9F-E5C9C78DA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457" y="3230336"/>
            <a:ext cx="2235752" cy="566723"/>
          </a:xfrm>
          <a:prstGeom prst="rect">
            <a:avLst/>
          </a:prstGeom>
        </p:spPr>
      </p:pic>
      <p:sp>
        <p:nvSpPr>
          <p:cNvPr id="38" name="Titre 1">
            <a:extLst>
              <a:ext uri="{FF2B5EF4-FFF2-40B4-BE49-F238E27FC236}">
                <a16:creationId xmlns:a16="http://schemas.microsoft.com/office/drawing/2014/main" id="{4812A315-EEC3-41A7-9477-2028FDEA3DF0}"/>
              </a:ext>
            </a:extLst>
          </p:cNvPr>
          <p:cNvSpPr txBox="1">
            <a:spLocks/>
          </p:cNvSpPr>
          <p:nvPr/>
        </p:nvSpPr>
        <p:spPr>
          <a:xfrm>
            <a:off x="3587655" y="3278319"/>
            <a:ext cx="1403694" cy="41315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dirty="0">
                <a:latin typeface="Timber Wolf" panose="00000500000000000000" pitchFamily="2" charset="0"/>
              </a:rPr>
              <a:t>Story TRAILER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D68EE861-68D8-491D-B78E-0E060116A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223" y="3428763"/>
            <a:ext cx="2418323" cy="578782"/>
          </a:xfrm>
          <a:prstGeom prst="rect">
            <a:avLst/>
          </a:prstGeom>
        </p:spPr>
      </p:pic>
      <p:sp>
        <p:nvSpPr>
          <p:cNvPr id="42" name="Titre 1">
            <a:extLst>
              <a:ext uri="{FF2B5EF4-FFF2-40B4-BE49-F238E27FC236}">
                <a16:creationId xmlns:a16="http://schemas.microsoft.com/office/drawing/2014/main" id="{A91A0B7B-00FE-44F6-A2CE-77A3B0D58D5D}"/>
              </a:ext>
            </a:extLst>
          </p:cNvPr>
          <p:cNvSpPr txBox="1">
            <a:spLocks/>
          </p:cNvSpPr>
          <p:nvPr/>
        </p:nvSpPr>
        <p:spPr>
          <a:xfrm>
            <a:off x="9630562" y="3496137"/>
            <a:ext cx="2155735" cy="41315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dirty="0">
                <a:latin typeface="Timber Wolf" panose="00000500000000000000" pitchFamily="2" charset="0"/>
              </a:rPr>
              <a:t>TRAILER 2 - GAMEPLAY</a:t>
            </a: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8D44BB0A-21B5-438A-AC6D-E2CE0299D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3" y="4224010"/>
            <a:ext cx="3418666" cy="2329376"/>
          </a:xfrm>
          <a:prstGeom prst="rect">
            <a:avLst/>
          </a:prstGeom>
        </p:spPr>
      </p:pic>
      <p:sp>
        <p:nvSpPr>
          <p:cNvPr id="54" name="Titre 1">
            <a:extLst>
              <a:ext uri="{FF2B5EF4-FFF2-40B4-BE49-F238E27FC236}">
                <a16:creationId xmlns:a16="http://schemas.microsoft.com/office/drawing/2014/main" id="{E980BE1E-562C-4243-81F9-D49CE2BC6DFF}"/>
              </a:ext>
            </a:extLst>
          </p:cNvPr>
          <p:cNvSpPr txBox="1">
            <a:spLocks/>
          </p:cNvSpPr>
          <p:nvPr/>
        </p:nvSpPr>
        <p:spPr>
          <a:xfrm>
            <a:off x="436930" y="4331812"/>
            <a:ext cx="3069668" cy="1386046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809625" algn="l"/>
            <a:r>
              <a:rPr lang="fr-FR" sz="1800" dirty="0">
                <a:solidFill>
                  <a:srgbClr val="C00000"/>
                </a:solidFill>
                <a:latin typeface="Timber Wolf" panose="00000500000000000000" pitchFamily="2" charset="0"/>
              </a:rPr>
              <a:t>EARLY SEPTEMBER</a:t>
            </a:r>
          </a:p>
          <a:p>
            <a:pPr indent="269875" algn="l"/>
            <a:endParaRPr lang="fr-FR" sz="400" dirty="0">
              <a:solidFill>
                <a:schemeClr val="bg1"/>
              </a:solidFill>
              <a:latin typeface="Timber Wolf" panose="00000500000000000000" pitchFamily="2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Timber Wolf" panose="00000500000000000000" pitchFamily="2" charset="0"/>
              </a:rPr>
              <a:t>Interviews </a:t>
            </a:r>
            <a:r>
              <a:rPr lang="fr-FR" sz="1400" dirty="0" err="1">
                <a:solidFill>
                  <a:schemeClr val="bg1"/>
                </a:solidFill>
                <a:latin typeface="Timber Wolf" panose="00000500000000000000" pitchFamily="2" charset="0"/>
              </a:rPr>
              <a:t>with</a:t>
            </a:r>
            <a:r>
              <a:rPr lang="fr-FR" sz="1400" dirty="0">
                <a:solidFill>
                  <a:schemeClr val="bg1"/>
                </a:solidFill>
                <a:latin typeface="Timber Wolf" panose="00000500000000000000" pitchFamily="2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Timber Wolf" panose="00000500000000000000" pitchFamily="2" charset="0"/>
              </a:rPr>
              <a:t>pendulo</a:t>
            </a:r>
            <a:br>
              <a:rPr lang="fr-FR" sz="1400" dirty="0">
                <a:solidFill>
                  <a:schemeClr val="bg1"/>
                </a:solidFill>
                <a:latin typeface="Timber Wolf" panose="00000500000000000000" pitchFamily="2" charset="0"/>
              </a:rPr>
            </a:br>
            <a:endParaRPr lang="fr-FR" sz="500" dirty="0">
              <a:solidFill>
                <a:schemeClr val="bg1"/>
              </a:solidFill>
              <a:latin typeface="Timber Wolf" panose="00000500000000000000" pitchFamily="2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Timber Wolf" panose="00000500000000000000" pitchFamily="2" charset="0"/>
              </a:rPr>
              <a:t>Going back on what challenges they faced, how they overcame them</a:t>
            </a:r>
            <a:br>
              <a:rPr lang="en-US" sz="1400" dirty="0">
                <a:solidFill>
                  <a:schemeClr val="bg1"/>
                </a:solidFill>
                <a:latin typeface="Timber Wolf" panose="00000500000000000000" pitchFamily="2" charset="0"/>
              </a:rPr>
            </a:br>
            <a:endParaRPr lang="fr-FR" sz="500" dirty="0">
              <a:solidFill>
                <a:schemeClr val="bg1"/>
              </a:solidFill>
              <a:latin typeface="Timber Wolf" panose="00000500000000000000" pitchFamily="2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FR" sz="1400" dirty="0" err="1">
                <a:solidFill>
                  <a:schemeClr val="bg1"/>
                </a:solidFill>
                <a:latin typeface="Timber Wolf" panose="00000500000000000000" pitchFamily="2" charset="0"/>
              </a:rPr>
              <a:t>What</a:t>
            </a:r>
            <a:r>
              <a:rPr lang="fr-FR" sz="1400" dirty="0">
                <a:solidFill>
                  <a:schemeClr val="bg1"/>
                </a:solidFill>
                <a:latin typeface="Timber Wolf" panose="00000500000000000000" pitchFamily="2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Timber Wolf" panose="00000500000000000000" pitchFamily="2" charset="0"/>
              </a:rPr>
              <a:t>was</a:t>
            </a:r>
            <a:r>
              <a:rPr lang="fr-FR" sz="1400" dirty="0">
                <a:solidFill>
                  <a:schemeClr val="bg1"/>
                </a:solidFill>
                <a:latin typeface="Timber Wolf" panose="00000500000000000000" pitchFamily="2" charset="0"/>
              </a:rPr>
              <a:t> new for the studio MOCAP rush </a:t>
            </a:r>
            <a:r>
              <a:rPr lang="fr-FR" sz="1400" dirty="0" err="1">
                <a:solidFill>
                  <a:schemeClr val="bg1"/>
                </a:solidFill>
                <a:latin typeface="Timber Wolf" panose="00000500000000000000" pitchFamily="2" charset="0"/>
              </a:rPr>
              <a:t>with</a:t>
            </a:r>
            <a:r>
              <a:rPr lang="fr-FR" sz="1400" dirty="0">
                <a:solidFill>
                  <a:schemeClr val="bg1"/>
                </a:solidFill>
                <a:latin typeface="Timber Wolf" panose="00000500000000000000" pitchFamily="2" charset="0"/>
              </a:rPr>
              <a:t> gameplay </a:t>
            </a:r>
            <a:r>
              <a:rPr lang="en-US" sz="1400" dirty="0">
                <a:solidFill>
                  <a:schemeClr val="bg1"/>
                </a:solidFill>
                <a:latin typeface="Timber Wolf" panose="00000500000000000000" pitchFamily="2" charset="0"/>
              </a:rPr>
              <a:t>parallel</a:t>
            </a:r>
          </a:p>
          <a:p>
            <a:pPr indent="269875" algn="l"/>
            <a:endParaRPr lang="fr-FR" sz="1000" dirty="0">
              <a:solidFill>
                <a:schemeClr val="bg1"/>
              </a:solidFill>
              <a:latin typeface="Timber Wolf" panose="00000500000000000000" pitchFamily="2" charset="0"/>
            </a:endParaRP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C04A5CFB-BD64-4360-9828-38ACB3BCB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3" y="6090448"/>
            <a:ext cx="2283328" cy="578782"/>
          </a:xfrm>
          <a:prstGeom prst="rect">
            <a:avLst/>
          </a:prstGeom>
        </p:spPr>
      </p:pic>
      <p:sp>
        <p:nvSpPr>
          <p:cNvPr id="56" name="Titre 1">
            <a:extLst>
              <a:ext uri="{FF2B5EF4-FFF2-40B4-BE49-F238E27FC236}">
                <a16:creationId xmlns:a16="http://schemas.microsoft.com/office/drawing/2014/main" id="{69E71CEE-65AC-47DE-A4BA-A33443C52E69}"/>
              </a:ext>
            </a:extLst>
          </p:cNvPr>
          <p:cNvSpPr txBox="1">
            <a:spLocks/>
          </p:cNvSpPr>
          <p:nvPr/>
        </p:nvSpPr>
        <p:spPr>
          <a:xfrm>
            <a:off x="548682" y="6171843"/>
            <a:ext cx="1938056" cy="41315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600" dirty="0">
                <a:latin typeface="Timber Wolf" panose="00000500000000000000" pitchFamily="2" charset="0"/>
              </a:rPr>
              <a:t>MAKING OF PART 2</a:t>
            </a:r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DF923F1F-212B-4C2D-B56B-86A197E296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34" y="4276652"/>
            <a:ext cx="2418324" cy="2026939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B4414CB4-5848-4B75-9681-2C405E1B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32" y="4412896"/>
            <a:ext cx="3206255" cy="1989208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F617083E-60D8-42C1-947E-4A55A4640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421" y="5978184"/>
            <a:ext cx="2283328" cy="578782"/>
          </a:xfrm>
          <a:prstGeom prst="rect">
            <a:avLst/>
          </a:prstGeom>
        </p:spPr>
      </p:pic>
      <p:sp>
        <p:nvSpPr>
          <p:cNvPr id="69" name="Titre 1">
            <a:extLst>
              <a:ext uri="{FF2B5EF4-FFF2-40B4-BE49-F238E27FC236}">
                <a16:creationId xmlns:a16="http://schemas.microsoft.com/office/drawing/2014/main" id="{0DA91E37-FA41-432F-BB9B-4176D6D0CB07}"/>
              </a:ext>
            </a:extLst>
          </p:cNvPr>
          <p:cNvSpPr txBox="1">
            <a:spLocks/>
          </p:cNvSpPr>
          <p:nvPr/>
        </p:nvSpPr>
        <p:spPr>
          <a:xfrm>
            <a:off x="5228282" y="6042028"/>
            <a:ext cx="1885581" cy="41315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600" dirty="0">
                <a:latin typeface="Timber Wolf" panose="00000500000000000000" pitchFamily="2" charset="0"/>
              </a:rPr>
              <a:t>Unboxing Collector</a:t>
            </a:r>
          </a:p>
        </p:txBody>
      </p:sp>
      <p:pic>
        <p:nvPicPr>
          <p:cNvPr id="72" name="Image 71">
            <a:extLst>
              <a:ext uri="{FF2B5EF4-FFF2-40B4-BE49-F238E27FC236}">
                <a16:creationId xmlns:a16="http://schemas.microsoft.com/office/drawing/2014/main" id="{F9076CB2-8C7F-4F8C-99ED-7BC4BB890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43" y="6023376"/>
            <a:ext cx="2283328" cy="578782"/>
          </a:xfrm>
          <a:prstGeom prst="rect">
            <a:avLst/>
          </a:prstGeom>
        </p:spPr>
      </p:pic>
      <p:sp>
        <p:nvSpPr>
          <p:cNvPr id="67" name="Titre 1">
            <a:extLst>
              <a:ext uri="{FF2B5EF4-FFF2-40B4-BE49-F238E27FC236}">
                <a16:creationId xmlns:a16="http://schemas.microsoft.com/office/drawing/2014/main" id="{0A4DAFB5-2DEF-4A16-9385-72D8B6EDB555}"/>
              </a:ext>
            </a:extLst>
          </p:cNvPr>
          <p:cNvSpPr txBox="1">
            <a:spLocks/>
          </p:cNvSpPr>
          <p:nvPr/>
        </p:nvSpPr>
        <p:spPr>
          <a:xfrm>
            <a:off x="9727231" y="6087220"/>
            <a:ext cx="1546038" cy="41315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dirty="0">
                <a:latin typeface="Timber Wolf" panose="00000500000000000000" pitchFamily="2" charset="0"/>
              </a:rPr>
              <a:t>Launch Trailer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14257929-B513-4DAE-B02C-1C7D6C5526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761">
            <a:off x="42945" y="1565134"/>
            <a:ext cx="1878947" cy="602549"/>
          </a:xfrm>
          <a:prstGeom prst="rect">
            <a:avLst/>
          </a:prstGeom>
        </p:spPr>
      </p:pic>
      <p:sp>
        <p:nvSpPr>
          <p:cNvPr id="51" name="Titre 2">
            <a:extLst>
              <a:ext uri="{FF2B5EF4-FFF2-40B4-BE49-F238E27FC236}">
                <a16:creationId xmlns:a16="http://schemas.microsoft.com/office/drawing/2014/main" id="{A9D17E82-AD94-49A7-8E8F-131B5234D3F8}"/>
              </a:ext>
            </a:extLst>
          </p:cNvPr>
          <p:cNvSpPr txBox="1">
            <a:spLocks/>
          </p:cNvSpPr>
          <p:nvPr/>
        </p:nvSpPr>
        <p:spPr>
          <a:xfrm rot="20960761">
            <a:off x="180334" y="1712214"/>
            <a:ext cx="1627523" cy="3229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efrigeratorDeluxeW01-Bold" panose="02010806020202050203" pitchFamily="2" charset="0"/>
              </a:rPr>
              <a:t>ALREADY PUBLISHED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12790F02-77FF-4C94-8DE4-2A87627036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761">
            <a:off x="2979954" y="1505121"/>
            <a:ext cx="1878947" cy="602549"/>
          </a:xfrm>
          <a:prstGeom prst="rect">
            <a:avLst/>
          </a:prstGeom>
        </p:spPr>
      </p:pic>
      <p:sp>
        <p:nvSpPr>
          <p:cNvPr id="35" name="Titre 2">
            <a:extLst>
              <a:ext uri="{FF2B5EF4-FFF2-40B4-BE49-F238E27FC236}">
                <a16:creationId xmlns:a16="http://schemas.microsoft.com/office/drawing/2014/main" id="{1D61FB0F-8054-467E-A12F-E41D1E30AD4B}"/>
              </a:ext>
            </a:extLst>
          </p:cNvPr>
          <p:cNvSpPr txBox="1">
            <a:spLocks/>
          </p:cNvSpPr>
          <p:nvPr/>
        </p:nvSpPr>
        <p:spPr>
          <a:xfrm rot="20960761">
            <a:off x="3117343" y="1652201"/>
            <a:ext cx="1627523" cy="3229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efrigeratorDeluxeW01-Bold" panose="02010806020202050203" pitchFamily="2" charset="0"/>
              </a:rPr>
              <a:t>ALREADY PUBLISHED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01DC513D-A82F-4847-B06C-83C03936A9CF}"/>
              </a:ext>
            </a:extLst>
          </p:cNvPr>
          <p:cNvSpPr txBox="1">
            <a:spLocks/>
          </p:cNvSpPr>
          <p:nvPr/>
        </p:nvSpPr>
        <p:spPr>
          <a:xfrm>
            <a:off x="3166204" y="2017224"/>
            <a:ext cx="2423402" cy="121738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>
                <a:solidFill>
                  <a:srgbClr val="C00000"/>
                </a:solidFill>
                <a:latin typeface="Timber Wolf" panose="00000500000000000000" pitchFamily="2" charset="0"/>
              </a:rPr>
              <a:t>APRIL</a:t>
            </a:r>
          </a:p>
          <a:p>
            <a:pPr algn="l"/>
            <a:endParaRPr lang="fr-FR" sz="500" dirty="0">
              <a:solidFill>
                <a:schemeClr val="bg1"/>
              </a:solidFill>
              <a:latin typeface="Timber Wolf" panose="00000500000000000000" pitchFamily="2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400" dirty="0" err="1">
                <a:solidFill>
                  <a:schemeClr val="bg1"/>
                </a:solidFill>
                <a:latin typeface="Timber Wolf" panose="00000500000000000000" pitchFamily="2" charset="0"/>
              </a:rPr>
              <a:t>Blacksad</a:t>
            </a:r>
            <a:r>
              <a:rPr lang="en-US" sz="1400" dirty="0">
                <a:solidFill>
                  <a:schemeClr val="bg1"/>
                </a:solidFill>
                <a:latin typeface="Timber Wolf" panose="00000500000000000000" pitchFamily="2" charset="0"/>
              </a:rPr>
              <a:t> going back on the investigation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Timber Wolf" panose="00000500000000000000" pitchFamily="2" charset="0"/>
              </a:rPr>
              <a:t>Introduction of a few characters</a:t>
            </a:r>
          </a:p>
        </p:txBody>
      </p:sp>
      <p:sp>
        <p:nvSpPr>
          <p:cNvPr id="53" name="Titre 1">
            <a:extLst>
              <a:ext uri="{FF2B5EF4-FFF2-40B4-BE49-F238E27FC236}">
                <a16:creationId xmlns:a16="http://schemas.microsoft.com/office/drawing/2014/main" id="{44033B56-0B1F-488F-A00B-7028BAF65FDA}"/>
              </a:ext>
            </a:extLst>
          </p:cNvPr>
          <p:cNvSpPr txBox="1">
            <a:spLocks/>
          </p:cNvSpPr>
          <p:nvPr/>
        </p:nvSpPr>
        <p:spPr>
          <a:xfrm>
            <a:off x="9284186" y="1835702"/>
            <a:ext cx="2518269" cy="121738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>
                <a:solidFill>
                  <a:srgbClr val="C00000"/>
                </a:solidFill>
                <a:latin typeface="Timber Wolf" panose="00000500000000000000" pitchFamily="2" charset="0"/>
              </a:rPr>
              <a:t>AUGUST</a:t>
            </a:r>
          </a:p>
          <a:p>
            <a:r>
              <a:rPr lang="fr-FR" sz="1800" dirty="0">
                <a:solidFill>
                  <a:srgbClr val="C00000"/>
                </a:solidFill>
                <a:latin typeface="Timber Wolf" panose="00000500000000000000" pitchFamily="2" charset="0"/>
              </a:rPr>
              <a:t>(GAMESCOM)</a:t>
            </a:r>
          </a:p>
          <a:p>
            <a:endParaRPr lang="fr-FR" sz="1600" dirty="0">
              <a:solidFill>
                <a:srgbClr val="C00000"/>
              </a:solidFill>
              <a:latin typeface="Timber Wolf" panose="00000500000000000000" pitchFamily="2" charset="0"/>
            </a:endParaRPr>
          </a:p>
          <a:p>
            <a:pPr algn="l"/>
            <a:endParaRPr lang="fr-FR" sz="500" dirty="0">
              <a:solidFill>
                <a:schemeClr val="bg1"/>
              </a:solidFill>
              <a:latin typeface="Timber Wolf" panose="00000500000000000000" pitchFamily="2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Timber Wolf" panose="00000500000000000000" pitchFamily="2" charset="0"/>
              </a:rPr>
              <a:t>Game mechanics reviewed</a:t>
            </a:r>
          </a:p>
        </p:txBody>
      </p:sp>
      <p:sp>
        <p:nvSpPr>
          <p:cNvPr id="55" name="Titre 1">
            <a:extLst>
              <a:ext uri="{FF2B5EF4-FFF2-40B4-BE49-F238E27FC236}">
                <a16:creationId xmlns:a16="http://schemas.microsoft.com/office/drawing/2014/main" id="{7E465048-7EF7-43BD-B02B-CEBEB0EE62F7}"/>
              </a:ext>
            </a:extLst>
          </p:cNvPr>
          <p:cNvSpPr txBox="1">
            <a:spLocks/>
          </p:cNvSpPr>
          <p:nvPr/>
        </p:nvSpPr>
        <p:spPr>
          <a:xfrm>
            <a:off x="5076099" y="4659244"/>
            <a:ext cx="2423402" cy="121738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>
                <a:solidFill>
                  <a:srgbClr val="C00000"/>
                </a:solidFill>
                <a:latin typeface="Timber Wolf" panose="00000500000000000000" pitchFamily="2" charset="0"/>
              </a:rPr>
              <a:t>MID SEPTEMBER</a:t>
            </a:r>
          </a:p>
          <a:p>
            <a:endParaRPr lang="fr-FR" sz="1600" dirty="0">
              <a:solidFill>
                <a:srgbClr val="C00000"/>
              </a:solidFill>
              <a:latin typeface="Timber Wolf" panose="00000500000000000000" pitchFamily="2" charset="0"/>
            </a:endParaRPr>
          </a:p>
          <a:p>
            <a:pPr algn="l"/>
            <a:endParaRPr lang="fr-FR" sz="500" dirty="0">
              <a:solidFill>
                <a:schemeClr val="bg1"/>
              </a:solidFill>
              <a:latin typeface="Timber Wolf" panose="00000500000000000000" pitchFamily="2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Timber Wolf" panose="00000500000000000000" pitchFamily="2" charset="0"/>
              </a:rPr>
              <a:t>UNBOXING by </a:t>
            </a:r>
            <a:r>
              <a:rPr lang="en-US" sz="1400" dirty="0" err="1">
                <a:solidFill>
                  <a:schemeClr val="bg1"/>
                </a:solidFill>
                <a:latin typeface="Timber Wolf" panose="00000500000000000000" pitchFamily="2" charset="0"/>
              </a:rPr>
              <a:t>Pendulo</a:t>
            </a:r>
            <a:r>
              <a:rPr lang="en-US" sz="1400" dirty="0">
                <a:solidFill>
                  <a:schemeClr val="bg1"/>
                </a:solidFill>
                <a:latin typeface="Timber Wolf" panose="00000500000000000000" pitchFamily="2" charset="0"/>
              </a:rPr>
              <a:t> or the authors</a:t>
            </a:r>
          </a:p>
        </p:txBody>
      </p:sp>
      <p:sp>
        <p:nvSpPr>
          <p:cNvPr id="57" name="Titre 1">
            <a:extLst>
              <a:ext uri="{FF2B5EF4-FFF2-40B4-BE49-F238E27FC236}">
                <a16:creationId xmlns:a16="http://schemas.microsoft.com/office/drawing/2014/main" id="{63DCC1A0-B727-49FE-9380-AF5B38054C91}"/>
              </a:ext>
            </a:extLst>
          </p:cNvPr>
          <p:cNvSpPr txBox="1">
            <a:spLocks/>
          </p:cNvSpPr>
          <p:nvPr/>
        </p:nvSpPr>
        <p:spPr>
          <a:xfrm>
            <a:off x="9630562" y="4528406"/>
            <a:ext cx="2040138" cy="121738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>
                <a:solidFill>
                  <a:srgbClr val="C00000"/>
                </a:solidFill>
                <a:latin typeface="Timber Wolf" panose="00000500000000000000" pitchFamily="2" charset="0"/>
              </a:rPr>
              <a:t>MID SEPTEMBER</a:t>
            </a:r>
          </a:p>
          <a:p>
            <a:endParaRPr lang="fr-FR" sz="1600" dirty="0">
              <a:solidFill>
                <a:srgbClr val="C00000"/>
              </a:solidFill>
              <a:latin typeface="Timber Wolf" panose="00000500000000000000" pitchFamily="2" charset="0"/>
            </a:endParaRPr>
          </a:p>
          <a:p>
            <a:pPr algn="l"/>
            <a:endParaRPr lang="fr-FR" sz="500" dirty="0">
              <a:solidFill>
                <a:schemeClr val="bg1"/>
              </a:solidFill>
              <a:latin typeface="Timber Wolf" panose="00000500000000000000" pitchFamily="2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Timber Wolf" panose="00000500000000000000" pitchFamily="2" charset="0"/>
              </a:rPr>
              <a:t>Content tbc</a:t>
            </a:r>
          </a:p>
        </p:txBody>
      </p:sp>
    </p:spTree>
    <p:extLst>
      <p:ext uri="{BB962C8B-B14F-4D97-AF65-F5344CB8AC3E}">
        <p14:creationId xmlns:p14="http://schemas.microsoft.com/office/powerpoint/2010/main" val="2851383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1D8822C-C35E-43AC-88A4-0EA59B9AE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432" y="4615272"/>
            <a:ext cx="5118092" cy="21419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1A0FCE-26A8-46A9-8C57-3892A3268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662" y="5434191"/>
            <a:ext cx="2182737" cy="145276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34AA3CE-706C-425E-B844-A6A9F8163E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080"/>
          <a:stretch/>
        </p:blipFill>
        <p:spPr>
          <a:xfrm>
            <a:off x="6208644" y="5520981"/>
            <a:ext cx="1924879" cy="123620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2BC4480-6D75-4146-B8B1-06288580FD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9256">
            <a:off x="3224571" y="527066"/>
            <a:ext cx="2549728" cy="358929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C68DE8B-8947-4A49-9E2F-2867BC27DC26}"/>
              </a:ext>
            </a:extLst>
          </p:cNvPr>
          <p:cNvSpPr txBox="1"/>
          <p:nvPr/>
        </p:nvSpPr>
        <p:spPr>
          <a:xfrm>
            <a:off x="3163845" y="1360345"/>
            <a:ext cx="30769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Timber Wolf" panose="00000500000000000000" pitchFamily="2" charset="0"/>
              </a:rPr>
              <a:t>350 000+ </a:t>
            </a:r>
            <a:r>
              <a:rPr lang="fr-FR" dirty="0" err="1">
                <a:latin typeface="Timber Wolf" panose="00000500000000000000" pitchFamily="2" charset="0"/>
              </a:rPr>
              <a:t>visitors</a:t>
            </a:r>
            <a:endParaRPr lang="fr-FR" dirty="0">
              <a:latin typeface="Timber Wolf" panose="00000500000000000000" pitchFamily="2" charset="0"/>
            </a:endParaRPr>
          </a:p>
          <a:p>
            <a:r>
              <a:rPr lang="fr-FR" b="1" dirty="0">
                <a:latin typeface="Timber Wolf" panose="00000500000000000000" pitchFamily="2" charset="0"/>
              </a:rPr>
              <a:t>30 700+ </a:t>
            </a:r>
            <a:r>
              <a:rPr lang="fr-FR" dirty="0" err="1">
                <a:latin typeface="Timber Wolf" panose="00000500000000000000" pitchFamily="2" charset="0"/>
              </a:rPr>
              <a:t>trade</a:t>
            </a:r>
            <a:r>
              <a:rPr lang="fr-FR" dirty="0">
                <a:latin typeface="Timber Wolf" panose="00000500000000000000" pitchFamily="2" charset="0"/>
              </a:rPr>
              <a:t> </a:t>
            </a:r>
            <a:r>
              <a:rPr lang="fr-FR" dirty="0" err="1">
                <a:latin typeface="Timber Wolf" panose="00000500000000000000" pitchFamily="2" charset="0"/>
              </a:rPr>
              <a:t>visitors</a:t>
            </a:r>
            <a:endParaRPr lang="fr-FR" dirty="0">
              <a:latin typeface="Timber Wolf" panose="00000500000000000000" pitchFamily="2" charset="0"/>
            </a:endParaRPr>
          </a:p>
          <a:p>
            <a:r>
              <a:rPr lang="fr-FR" dirty="0">
                <a:latin typeface="Timber Wolf" panose="00000500000000000000" pitchFamily="2" charset="0"/>
              </a:rPr>
              <a:t>1st </a:t>
            </a:r>
            <a:r>
              <a:rPr lang="fr-FR" dirty="0" err="1">
                <a:latin typeface="Timber Wolf" panose="00000500000000000000" pitchFamily="2" charset="0"/>
              </a:rPr>
              <a:t>european’s</a:t>
            </a:r>
            <a:r>
              <a:rPr lang="fr-FR" dirty="0">
                <a:latin typeface="Timber Wolf" panose="00000500000000000000" pitchFamily="2" charset="0"/>
              </a:rPr>
              <a:t> business gaming platform</a:t>
            </a:r>
          </a:p>
          <a:p>
            <a:endParaRPr lang="fr-FR" dirty="0">
              <a:latin typeface="Timber Wolf" panose="00000500000000000000" pitchFamily="2" charset="0"/>
            </a:endParaRPr>
          </a:p>
          <a:p>
            <a:r>
              <a:rPr lang="fr-FR" dirty="0" err="1">
                <a:latin typeface="Timber Wolf" panose="00000500000000000000" pitchFamily="2" charset="0"/>
              </a:rPr>
              <a:t>Playable</a:t>
            </a:r>
            <a:r>
              <a:rPr lang="fr-FR" dirty="0">
                <a:latin typeface="Timber Wolf" panose="00000500000000000000" pitchFamily="2" charset="0"/>
              </a:rPr>
              <a:t> </a:t>
            </a:r>
            <a:r>
              <a:rPr lang="fr-FR" dirty="0" err="1">
                <a:latin typeface="Timber Wolf" panose="00000500000000000000" pitchFamily="2" charset="0"/>
              </a:rPr>
              <a:t>demo</a:t>
            </a:r>
            <a:r>
              <a:rPr lang="fr-FR" dirty="0">
                <a:latin typeface="Timber Wolf" panose="00000500000000000000" pitchFamily="2" charset="0"/>
              </a:rPr>
              <a:t> on mainstream Sony or Microsoft </a:t>
            </a:r>
            <a:r>
              <a:rPr lang="fr-FR" dirty="0" err="1">
                <a:latin typeface="Timber Wolf" panose="00000500000000000000" pitchFamily="2" charset="0"/>
              </a:rPr>
              <a:t>booth</a:t>
            </a:r>
            <a:endParaRPr lang="fr-FR" dirty="0">
              <a:latin typeface="Timber Wolf" panose="000005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23C3DF7-8A1D-495E-A2A7-ABB6A371DB5E}"/>
              </a:ext>
            </a:extLst>
          </p:cNvPr>
          <p:cNvSpPr txBox="1"/>
          <p:nvPr/>
        </p:nvSpPr>
        <p:spPr>
          <a:xfrm>
            <a:off x="7798824" y="4864357"/>
            <a:ext cx="426821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Timber Wolf" panose="00000500000000000000" pitchFamily="2" charset="0"/>
              </a:rPr>
              <a:t>304 000+ </a:t>
            </a:r>
            <a:r>
              <a:rPr lang="fr-FR" sz="1600" dirty="0" err="1">
                <a:latin typeface="Timber Wolf" panose="00000500000000000000" pitchFamily="2" charset="0"/>
              </a:rPr>
              <a:t>Visitors</a:t>
            </a:r>
            <a:r>
              <a:rPr lang="fr-FR" sz="1600" dirty="0">
                <a:latin typeface="Timber Wolf" panose="00000500000000000000" pitchFamily="2" charset="0"/>
              </a:rPr>
              <a:t> in 2017</a:t>
            </a:r>
          </a:p>
          <a:p>
            <a:r>
              <a:rPr lang="fr-FR" sz="1600" dirty="0" err="1">
                <a:latin typeface="Timber Wolf" panose="00000500000000000000" pitchFamily="2" charset="0"/>
              </a:rPr>
              <a:t>Biggest</a:t>
            </a:r>
            <a:r>
              <a:rPr lang="fr-FR" sz="1600" dirty="0">
                <a:latin typeface="Timber Wolf" panose="00000500000000000000" pitchFamily="2" charset="0"/>
              </a:rPr>
              <a:t> </a:t>
            </a:r>
            <a:r>
              <a:rPr lang="fr-FR" sz="1600" dirty="0" err="1">
                <a:latin typeface="Timber Wolf" panose="00000500000000000000" pitchFamily="2" charset="0"/>
              </a:rPr>
              <a:t>Video</a:t>
            </a:r>
            <a:r>
              <a:rPr lang="fr-FR" sz="1600" dirty="0">
                <a:latin typeface="Timber Wolf" panose="00000500000000000000" pitchFamily="2" charset="0"/>
              </a:rPr>
              <a:t> Game exhibition in France</a:t>
            </a:r>
          </a:p>
          <a:p>
            <a:endParaRPr lang="fr-FR" sz="600" dirty="0">
              <a:latin typeface="Timber Wolf" panose="00000500000000000000" pitchFamily="2" charset="0"/>
            </a:endParaRPr>
          </a:p>
          <a:p>
            <a:pPr indent="541338"/>
            <a:r>
              <a:rPr lang="en-US" sz="1600" dirty="0">
                <a:latin typeface="Timber Wolf" panose="00000500000000000000" pitchFamily="2" charset="0"/>
              </a:rPr>
              <a:t>Goodies giveaway</a:t>
            </a:r>
          </a:p>
          <a:p>
            <a:pPr indent="541338"/>
            <a:endParaRPr lang="en-US" sz="600" dirty="0">
              <a:latin typeface="Timber Wolf" panose="00000500000000000000" pitchFamily="2" charset="0"/>
            </a:endParaRPr>
          </a:p>
          <a:p>
            <a:pPr indent="541338"/>
            <a:r>
              <a:rPr lang="en-US" sz="1600" dirty="0">
                <a:latin typeface="Timber Wolf" panose="00000500000000000000" pitchFamily="2" charset="0"/>
              </a:rPr>
              <a:t>Playable demos</a:t>
            </a:r>
          </a:p>
          <a:p>
            <a:pPr indent="541338"/>
            <a:endParaRPr lang="en-US" sz="600" dirty="0">
              <a:latin typeface="Timber Wolf" panose="00000500000000000000" pitchFamily="2" charset="0"/>
            </a:endParaRPr>
          </a:p>
          <a:p>
            <a:pPr indent="541338"/>
            <a:r>
              <a:rPr lang="en-US" sz="1600" dirty="0">
                <a:latin typeface="Timber Wolf" panose="00000500000000000000" pitchFamily="2" charset="0"/>
              </a:rPr>
              <a:t>BLACKSAD art corner </a:t>
            </a:r>
            <a:endParaRPr lang="fr-FR" sz="1600" dirty="0">
              <a:latin typeface="Timber Wolf" panose="00000500000000000000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98A3AC3-C9B8-417C-8F3C-CCCD6E5BD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83" y="4705110"/>
            <a:ext cx="765117" cy="76511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678040F-012A-4828-9E45-84AC251A5F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49" y="-115289"/>
            <a:ext cx="5048931" cy="127981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702277B-79DB-4364-ADD2-471711037D94}"/>
              </a:ext>
            </a:extLst>
          </p:cNvPr>
          <p:cNvSpPr txBox="1"/>
          <p:nvPr/>
        </p:nvSpPr>
        <p:spPr>
          <a:xfrm>
            <a:off x="1796517" y="170674"/>
            <a:ext cx="3737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RefrigeratorDeluxeW01-Heavy" panose="02010906020202050203" pitchFamily="2" charset="0"/>
              </a:rPr>
              <a:t>Events &amp; fairs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20E8F14-6458-469F-8125-5B16A5456E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44" y="3013492"/>
            <a:ext cx="1578584" cy="918197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DF0E3BBF-A995-4247-9309-CF3644629693}"/>
              </a:ext>
            </a:extLst>
          </p:cNvPr>
          <p:cNvSpPr txBox="1"/>
          <p:nvPr/>
        </p:nvSpPr>
        <p:spPr>
          <a:xfrm rot="20859801">
            <a:off x="1379849" y="3332476"/>
            <a:ext cx="1176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dirty="0">
                <a:latin typeface="Timber Wolf" panose="00000500000000000000" pitchFamily="2" charset="0"/>
              </a:rPr>
              <a:t>AUGUST 2019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782DC5E-4B43-41D1-93D0-23324190F8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308" y="5500389"/>
            <a:ext cx="1571216" cy="91391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071EF31D-15E2-4761-BC7C-AA4340C14E6D}"/>
              </a:ext>
            </a:extLst>
          </p:cNvPr>
          <p:cNvSpPr txBox="1"/>
          <p:nvPr/>
        </p:nvSpPr>
        <p:spPr>
          <a:xfrm rot="20859801">
            <a:off x="10447774" y="5751113"/>
            <a:ext cx="121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dirty="0">
                <a:latin typeface="Timber Wolf" panose="00000500000000000000" pitchFamily="2" charset="0"/>
              </a:rPr>
              <a:t>OCT/NOV 2019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0BDF0188-311B-46C3-B1F9-84CF7332C0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9256">
            <a:off x="1053443" y="3031472"/>
            <a:ext cx="3162033" cy="4653713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51B72D69-E279-4957-9EDE-225FF4A96BDA}"/>
              </a:ext>
            </a:extLst>
          </p:cNvPr>
          <p:cNvSpPr txBox="1"/>
          <p:nvPr/>
        </p:nvSpPr>
        <p:spPr>
          <a:xfrm>
            <a:off x="866087" y="4723515"/>
            <a:ext cx="32531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Timber Wolf" panose="00000500000000000000" pitchFamily="2" charset="0"/>
              </a:rPr>
              <a:t>43,000 </a:t>
            </a:r>
            <a:r>
              <a:rPr lang="fr-FR" dirty="0">
                <a:latin typeface="Timber Wolf" panose="00000500000000000000" pitchFamily="2" charset="0"/>
              </a:rPr>
              <a:t>square </a:t>
            </a:r>
            <a:r>
              <a:rPr lang="fr-FR" dirty="0" err="1">
                <a:latin typeface="Timber Wolf" panose="00000500000000000000" pitchFamily="2" charset="0"/>
              </a:rPr>
              <a:t>meters</a:t>
            </a:r>
            <a:r>
              <a:rPr lang="fr-FR" dirty="0">
                <a:latin typeface="Timber Wolf" panose="00000500000000000000" pitchFamily="2" charset="0"/>
              </a:rPr>
              <a:t> of exhibition</a:t>
            </a:r>
          </a:p>
          <a:p>
            <a:endParaRPr lang="fr-FR" sz="800" dirty="0">
              <a:latin typeface="Timber Wolf" panose="00000500000000000000" pitchFamily="2" charset="0"/>
            </a:endParaRPr>
          </a:p>
          <a:p>
            <a:r>
              <a:rPr lang="fr-FR" dirty="0" err="1">
                <a:latin typeface="Timber Wolf" panose="00000500000000000000" pitchFamily="2" charset="0"/>
              </a:rPr>
              <a:t>Average</a:t>
            </a:r>
            <a:r>
              <a:rPr lang="fr-FR" dirty="0">
                <a:latin typeface="Timber Wolf" panose="00000500000000000000" pitchFamily="2" charset="0"/>
              </a:rPr>
              <a:t> of 100K </a:t>
            </a:r>
            <a:r>
              <a:rPr lang="fr-FR" dirty="0" err="1">
                <a:latin typeface="Timber Wolf" panose="00000500000000000000" pitchFamily="2" charset="0"/>
              </a:rPr>
              <a:t>visitors</a:t>
            </a:r>
            <a:r>
              <a:rPr lang="fr-FR" dirty="0">
                <a:latin typeface="Timber Wolf" panose="00000500000000000000" pitchFamily="2" charset="0"/>
              </a:rPr>
              <a:t> / </a:t>
            </a:r>
            <a:r>
              <a:rPr lang="fr-FR" dirty="0" err="1">
                <a:latin typeface="Timber Wolf" panose="00000500000000000000" pitchFamily="2" charset="0"/>
              </a:rPr>
              <a:t>fair</a:t>
            </a:r>
            <a:endParaRPr lang="fr-FR" dirty="0">
              <a:latin typeface="Timber Wolf" panose="00000500000000000000" pitchFamily="2" charset="0"/>
            </a:endParaRPr>
          </a:p>
          <a:p>
            <a:endParaRPr lang="fr-FR" sz="800" dirty="0">
              <a:latin typeface="Timber Wolf" panose="00000500000000000000" pitchFamily="2" charset="0"/>
            </a:endParaRPr>
          </a:p>
          <a:p>
            <a:r>
              <a:rPr lang="fr-FR" dirty="0" err="1">
                <a:latin typeface="Timber Wolf" panose="00000500000000000000" pitchFamily="2" charset="0"/>
              </a:rPr>
              <a:t>Especially</a:t>
            </a:r>
            <a:r>
              <a:rPr lang="fr-FR" dirty="0">
                <a:latin typeface="Timber Wolf" panose="00000500000000000000" pitchFamily="2" charset="0"/>
              </a:rPr>
              <a:t> </a:t>
            </a:r>
            <a:r>
              <a:rPr lang="fr-FR" dirty="0" err="1">
                <a:latin typeface="Timber Wolf" panose="00000500000000000000" pitchFamily="2" charset="0"/>
              </a:rPr>
              <a:t>interresting</a:t>
            </a:r>
            <a:r>
              <a:rPr lang="fr-FR" dirty="0">
                <a:latin typeface="Timber Wolf" panose="00000500000000000000" pitchFamily="2" charset="0"/>
              </a:rPr>
              <a:t> for </a:t>
            </a:r>
            <a:r>
              <a:rPr lang="fr-FR" dirty="0" err="1">
                <a:latin typeface="Timber Wolf" panose="00000500000000000000" pitchFamily="2" charset="0"/>
              </a:rPr>
              <a:t>Blacksad</a:t>
            </a:r>
            <a:r>
              <a:rPr lang="fr-FR" dirty="0">
                <a:latin typeface="Timber Wolf" panose="00000500000000000000" pitchFamily="2" charset="0"/>
              </a:rPr>
              <a:t> as Spain </a:t>
            </a:r>
            <a:r>
              <a:rPr lang="fr-FR" dirty="0" err="1">
                <a:latin typeface="Timber Wolf" panose="00000500000000000000" pitchFamily="2" charset="0"/>
              </a:rPr>
              <a:t>is</a:t>
            </a:r>
            <a:r>
              <a:rPr lang="fr-FR" dirty="0">
                <a:latin typeface="Timber Wolf" panose="00000500000000000000" pitchFamily="2" charset="0"/>
              </a:rPr>
              <a:t> a key </a:t>
            </a:r>
            <a:r>
              <a:rPr lang="fr-FR" dirty="0" err="1">
                <a:latin typeface="Timber Wolf" panose="00000500000000000000" pitchFamily="2" charset="0"/>
              </a:rPr>
              <a:t>territory</a:t>
            </a:r>
            <a:endParaRPr lang="fr-FR" dirty="0">
              <a:latin typeface="Timber Wolf" panose="00000500000000000000" pitchFamily="2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DC0D5D61-B7B9-4D6C-A09C-7EA3C92393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80" y="4159588"/>
            <a:ext cx="1238890" cy="55956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9E9EC56-FC9B-4CD8-AB1D-874077F108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950" y="3690877"/>
            <a:ext cx="2417583" cy="168858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412CD9E-6DC1-4008-8475-967A24C06A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002" y="3833909"/>
            <a:ext cx="2170207" cy="142207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F5F4645-2970-4B54-A2A6-FB4F10F41A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98" y="5158503"/>
            <a:ext cx="1388837" cy="807829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B761260F-1220-4759-A98F-DF8AF3C2F9E7}"/>
              </a:ext>
            </a:extLst>
          </p:cNvPr>
          <p:cNvSpPr txBox="1"/>
          <p:nvPr/>
        </p:nvSpPr>
        <p:spPr>
          <a:xfrm rot="20859801">
            <a:off x="4336489" y="5390308"/>
            <a:ext cx="1208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dirty="0">
                <a:latin typeface="Timber Wolf" panose="00000500000000000000" pitchFamily="2" charset="0"/>
              </a:rPr>
              <a:t>OCTOBER 2019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3FE15E-DB82-4AA0-8785-45D833D6B8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6" y="1205251"/>
            <a:ext cx="3076967" cy="21030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DEFB48-6C06-47BD-8D86-84A41096713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407">
            <a:off x="279040" y="1368859"/>
            <a:ext cx="2757266" cy="1811458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2C1D0967-4631-4FA2-965D-FD99C7E03F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17500" y="-200904"/>
            <a:ext cx="2314576" cy="3901345"/>
          </a:xfrm>
          <a:prstGeom prst="rect">
            <a:avLst/>
          </a:prstGeom>
        </p:spPr>
      </p:pic>
      <p:pic>
        <p:nvPicPr>
          <p:cNvPr id="11" name="Image 10" descr="Une image contenant bâtiment, personne, gens, intérieur&#10;&#10;Description générée automatiquement">
            <a:extLst>
              <a:ext uri="{FF2B5EF4-FFF2-40B4-BE49-F238E27FC236}">
                <a16:creationId xmlns:a16="http://schemas.microsoft.com/office/drawing/2014/main" id="{36B781C6-FA59-429E-83B1-E54DD665F4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388" y="927757"/>
            <a:ext cx="2458590" cy="163640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DECEAB76-88ED-4556-8F36-2EABEE05D8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70" y="2636581"/>
            <a:ext cx="5679342" cy="2183878"/>
          </a:xfrm>
          <a:prstGeom prst="rect">
            <a:avLst/>
          </a:prstGeom>
        </p:spPr>
      </p:pic>
      <p:pic>
        <p:nvPicPr>
          <p:cNvPr id="4" name="Image 3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3C73E9CF-E17A-4B12-A9A8-CBDF8F1469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239" y="1345137"/>
            <a:ext cx="1701425" cy="6291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9C3DBA3-71E8-4398-B4FC-6228FDD3E904}"/>
              </a:ext>
            </a:extLst>
          </p:cNvPr>
          <p:cNvSpPr/>
          <p:nvPr/>
        </p:nvSpPr>
        <p:spPr>
          <a:xfrm>
            <a:off x="6665117" y="2834505"/>
            <a:ext cx="5140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Be </a:t>
            </a:r>
            <a:r>
              <a:rPr lang="fr-FR" dirty="0" err="1"/>
              <a:t>present</a:t>
            </a:r>
            <a:r>
              <a:rPr lang="fr-FR" dirty="0"/>
              <a:t> at one of </a:t>
            </a:r>
            <a:r>
              <a:rPr lang="fr-FR" dirty="0" err="1"/>
              <a:t>largest</a:t>
            </a:r>
            <a:r>
              <a:rPr lang="fr-FR" dirty="0"/>
              <a:t> </a:t>
            </a:r>
            <a:r>
              <a:rPr lang="fr-FR" dirty="0" err="1"/>
              <a:t>comic</a:t>
            </a:r>
            <a:r>
              <a:rPr lang="fr-FR" dirty="0"/>
              <a:t> </a:t>
            </a:r>
            <a:r>
              <a:rPr lang="fr-FR" dirty="0" err="1"/>
              <a:t>fair</a:t>
            </a:r>
            <a:r>
              <a:rPr lang="fr-FR" dirty="0"/>
              <a:t> to maximise </a:t>
            </a:r>
            <a:r>
              <a:rPr lang="fr-FR" dirty="0" err="1"/>
              <a:t>visibility</a:t>
            </a:r>
            <a:r>
              <a:rPr lang="fr-FR" dirty="0"/>
              <a:t> – at launch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err="1"/>
              <a:t>Reach</a:t>
            </a:r>
            <a:r>
              <a:rPr lang="fr-FR" dirty="0"/>
              <a:t> a </a:t>
            </a:r>
            <a:r>
              <a:rPr lang="fr-FR" dirty="0" err="1"/>
              <a:t>comic</a:t>
            </a:r>
            <a:r>
              <a:rPr lang="fr-FR" dirty="0"/>
              <a:t> </a:t>
            </a:r>
            <a:r>
              <a:rPr lang="fr-FR" dirty="0" err="1"/>
              <a:t>enthusiast</a:t>
            </a:r>
            <a:r>
              <a:rPr lang="fr-FR" dirty="0"/>
              <a:t> audience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may</a:t>
            </a:r>
            <a:r>
              <a:rPr lang="fr-FR" dirty="0"/>
              <a:t> or </a:t>
            </a:r>
            <a:r>
              <a:rPr lang="fr-FR" dirty="0" err="1"/>
              <a:t>may</a:t>
            </a:r>
            <a:r>
              <a:rPr lang="fr-FR" dirty="0"/>
              <a:t> not know about </a:t>
            </a:r>
            <a:r>
              <a:rPr lang="fr-FR" dirty="0" err="1"/>
              <a:t>blacksad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Set up </a:t>
            </a:r>
            <a:r>
              <a:rPr lang="fr-FR" dirty="0" err="1"/>
              <a:t>Blacksad</a:t>
            </a:r>
            <a:r>
              <a:rPr lang="fr-FR" dirty="0"/>
              <a:t> as a </a:t>
            </a:r>
            <a:r>
              <a:rPr lang="fr-FR" dirty="0" err="1"/>
              <a:t>strong</a:t>
            </a:r>
            <a:r>
              <a:rPr lang="fr-FR" dirty="0"/>
              <a:t> </a:t>
            </a:r>
            <a:r>
              <a:rPr lang="fr-FR" dirty="0" err="1"/>
              <a:t>crossmedia</a:t>
            </a:r>
            <a:r>
              <a:rPr lang="fr-FR" dirty="0"/>
              <a:t> franchise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0CB43C65-3CBF-4258-BB25-B1E7BD9235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716" y="2105410"/>
            <a:ext cx="1388837" cy="807829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844F6BDA-7268-47CA-8C32-405E765DF33F}"/>
              </a:ext>
            </a:extLst>
          </p:cNvPr>
          <p:cNvSpPr txBox="1"/>
          <p:nvPr/>
        </p:nvSpPr>
        <p:spPr>
          <a:xfrm rot="20859801">
            <a:off x="10331707" y="2337215"/>
            <a:ext cx="1208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dirty="0">
                <a:latin typeface="Timber Wolf" panose="00000500000000000000" pitchFamily="2" charset="0"/>
              </a:rPr>
              <a:t>OCTOBER 2019</a:t>
            </a:r>
          </a:p>
        </p:txBody>
      </p:sp>
    </p:spTree>
    <p:extLst>
      <p:ext uri="{BB962C8B-B14F-4D97-AF65-F5344CB8AC3E}">
        <p14:creationId xmlns:p14="http://schemas.microsoft.com/office/powerpoint/2010/main" val="2768645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5768F7B-D60E-42A9-BB44-A2FDA2443897}"/>
              </a:ext>
            </a:extLst>
          </p:cNvPr>
          <p:cNvSpPr txBox="1"/>
          <p:nvPr/>
        </p:nvSpPr>
        <p:spPr>
          <a:xfrm>
            <a:off x="2115424" y="4261607"/>
            <a:ext cx="7961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troops Rough " pitchFamily="2" charset="0"/>
                <a:ea typeface="+mn-ea"/>
                <a:cs typeface="+mn-cs"/>
              </a:rPr>
              <a:t>PR PLAN</a:t>
            </a:r>
          </a:p>
        </p:txBody>
      </p:sp>
    </p:spTree>
    <p:extLst>
      <p:ext uri="{BB962C8B-B14F-4D97-AF65-F5344CB8AC3E}">
        <p14:creationId xmlns:p14="http://schemas.microsoft.com/office/powerpoint/2010/main" val="1715123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16F7A6D8-485C-4AAC-8D2E-E7AE0817237C}"/>
              </a:ext>
            </a:extLst>
          </p:cNvPr>
          <p:cNvGrpSpPr/>
          <p:nvPr/>
        </p:nvGrpSpPr>
        <p:grpSpPr>
          <a:xfrm>
            <a:off x="-118520" y="2083422"/>
            <a:ext cx="5198748" cy="2505054"/>
            <a:chOff x="-109390" y="1135466"/>
            <a:chExt cx="5198748" cy="2505054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A3E05BAF-824B-4858-8AE9-AD9D9B5E1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390" y="1429961"/>
              <a:ext cx="5198748" cy="221055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D00214D-9EA5-45E6-B61D-6A41F217252A}"/>
                </a:ext>
              </a:extLst>
            </p:cNvPr>
            <p:cNvSpPr/>
            <p:nvPr/>
          </p:nvSpPr>
          <p:spPr>
            <a:xfrm>
              <a:off x="44407" y="1588400"/>
              <a:ext cx="4599410" cy="1692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842528"/>
                  </a:solidFill>
                  <a:effectLst/>
                  <a:uLnTx/>
                  <a:uFillTx/>
                  <a:latin typeface="Timber Wolf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GB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842528"/>
                  </a:solidFill>
                  <a:effectLst/>
                  <a:uLnTx/>
                  <a:uFillTx/>
                  <a:latin typeface="Timber Wolf" panose="00000500000000000000" pitchFamily="2" charset="0"/>
                  <a:ea typeface="+mn-ea"/>
                  <a:cs typeface="+mn-cs"/>
                </a:rPr>
                <a:t>POSITION BLACKSAD AS THE BEST ADVENTURE GAME OF THE YEAR AND AS A REFERENCE OF NARRATIVE-ADVENTURE GAME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B6F9F71-69F9-4327-8D6D-0288213891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78" t="4365" r="34129" b="63302"/>
            <a:stretch/>
          </p:blipFill>
          <p:spPr>
            <a:xfrm rot="336195">
              <a:off x="2110899" y="1135466"/>
              <a:ext cx="466427" cy="588990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889DC834-3D99-4CA4-98DD-40EE216080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4337" y="4611"/>
            <a:ext cx="5184766" cy="7804135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C4219F79-6825-4614-86E8-5D9FCD15835E}"/>
              </a:ext>
            </a:extLst>
          </p:cNvPr>
          <p:cNvSpPr txBox="1">
            <a:spLocks/>
          </p:cNvSpPr>
          <p:nvPr/>
        </p:nvSpPr>
        <p:spPr>
          <a:xfrm>
            <a:off x="5021505" y="2056054"/>
            <a:ext cx="6891193" cy="39588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Use press events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to share the unique universe and offer overviews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of the game</a:t>
            </a:r>
          </a:p>
          <a:p>
            <a:pPr>
              <a:lnSpc>
                <a:spcPct val="150000"/>
              </a:lnSpc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Leverage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key gaming industry events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and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comic book events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to drive awareness </a:t>
            </a:r>
          </a:p>
          <a:p>
            <a:pPr>
              <a:lnSpc>
                <a:spcPct val="150000"/>
              </a:lnSpc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Explain the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collaboration between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Pendulo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Studio and the authors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: the game is faithful to the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comic book universe</a:t>
            </a:r>
          </a:p>
          <a:p>
            <a:pPr>
              <a:lnSpc>
                <a:spcPct val="150000"/>
              </a:lnSpc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Organize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Interviews </a:t>
            </a:r>
            <a:r>
              <a:rPr lang="en-GB" sz="1500" dirty="0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to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explain concepts and inspirations (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Pendulo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Studios, J.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Guarnido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&amp; J. D. Canales)</a:t>
            </a:r>
          </a:p>
          <a:p>
            <a:pPr>
              <a:lnSpc>
                <a:spcPct val="150000"/>
              </a:lnSpc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Focus on the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original story, arts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(artistic direction and music)</a:t>
            </a:r>
          </a:p>
          <a:p>
            <a:pPr>
              <a:lnSpc>
                <a:spcPct val="150000"/>
              </a:lnSpc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Reveal progressively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Blacksad’s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universe thanks to PR and social media initiatives.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6818F33-67CF-406C-A03B-8E0A79CD11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38" y="-107536"/>
            <a:ext cx="5076662" cy="12868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FFBB9DB-C8AB-4045-A38B-359808176557}"/>
              </a:ext>
            </a:extLst>
          </p:cNvPr>
          <p:cNvSpPr txBox="1"/>
          <p:nvPr/>
        </p:nvSpPr>
        <p:spPr>
          <a:xfrm>
            <a:off x="2255483" y="139981"/>
            <a:ext cx="2586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Heavy" panose="02010906020202050203" pitchFamily="2" charset="0"/>
                <a:ea typeface="+mn-ea"/>
                <a:cs typeface="+mn-cs"/>
              </a:rPr>
              <a:t>PR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Heavy" panose="02010906020202050203" pitchFamily="2" charset="0"/>
                <a:ea typeface="+mn-ea"/>
                <a:cs typeface="+mn-cs"/>
              </a:rPr>
              <a:t>Strategy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frigeratorDeluxeW01-Heavy" panose="02010906020202050203" pitchFamily="2" charset="0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8A7287C-2506-4A64-B6DE-474DD981E1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8" t="4365" r="34129" b="63302"/>
          <a:stretch/>
        </p:blipFill>
        <p:spPr>
          <a:xfrm rot="16200000">
            <a:off x="7993507" y="1302595"/>
            <a:ext cx="466427" cy="58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61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98DE531-1CA6-4F65-8615-826191543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4" y="-132963"/>
            <a:ext cx="5283675" cy="133931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351E83E-DDA5-4C65-B5DC-B061F263CF04}"/>
              </a:ext>
            </a:extLst>
          </p:cNvPr>
          <p:cNvSpPr txBox="1"/>
          <p:nvPr/>
        </p:nvSpPr>
        <p:spPr>
          <a:xfrm>
            <a:off x="1971266" y="122239"/>
            <a:ext cx="3951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Heavy" panose="02010906020202050203" pitchFamily="2" charset="0"/>
                <a:ea typeface="+mn-ea"/>
                <a:cs typeface="+mn-cs"/>
              </a:rPr>
              <a:t>Targeted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Heavy" panose="02010906020202050203" pitchFamily="2" charset="0"/>
                <a:ea typeface="+mn-ea"/>
                <a:cs typeface="+mn-cs"/>
              </a:rPr>
              <a:t> Media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3719E03-AF22-47C8-9D85-6360D3FAC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45" y="1085327"/>
            <a:ext cx="8680101" cy="5975452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C95CF3E3-91A3-4B14-8118-C4C3DE99B57F}"/>
              </a:ext>
            </a:extLst>
          </p:cNvPr>
          <p:cNvSpPr txBox="1">
            <a:spLocks/>
          </p:cNvSpPr>
          <p:nvPr/>
        </p:nvSpPr>
        <p:spPr>
          <a:xfrm>
            <a:off x="1971266" y="1774985"/>
            <a:ext cx="7030658" cy="47171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Specialized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press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(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pre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launch and launch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coverage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)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both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in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print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and digital range 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frigeratorDeluxeW01-Bold" panose="02010806020202050203" pitchFamily="2" charset="0"/>
              <a:ea typeface="+mn-ea"/>
              <a:cs typeface="FF DIN Pro Condensed" panose="020B0506020101010102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Mainstream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media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(launch and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sustain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coverage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) :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Newspapers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(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Artistic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side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of the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game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) 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Comic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book and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movie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magazines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Entertainment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Business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frigeratorDeluxeW01-Bold" panose="02010806020202050203" pitchFamily="2" charset="0"/>
              <a:ea typeface="+mn-ea"/>
              <a:cs typeface="FF DIN Pro Condensed" panose="020B0506020101010102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Influencers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(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lets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play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videos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)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Adventure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specialized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streamers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+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youtubers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7043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98DE531-1CA6-4F65-8615-826191543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4" y="-132963"/>
            <a:ext cx="5283675" cy="133931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3719E03-AF22-47C8-9D85-6360D3FAC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42" y="1038457"/>
            <a:ext cx="9825608" cy="597545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5CAF38E-C58C-4C1B-A848-A8D3BE9D9FC6}"/>
              </a:ext>
            </a:extLst>
          </p:cNvPr>
          <p:cNvSpPr txBox="1"/>
          <p:nvPr/>
        </p:nvSpPr>
        <p:spPr>
          <a:xfrm>
            <a:off x="1438543" y="98804"/>
            <a:ext cx="4485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Heavy" panose="02010906020202050203" pitchFamily="2" charset="0"/>
                <a:ea typeface="+mn-ea"/>
                <a:cs typeface="+mn-cs"/>
              </a:rPr>
              <a:t>Events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C9607D-8508-4597-8744-4245B97C3D64}"/>
              </a:ext>
            </a:extLst>
          </p:cNvPr>
          <p:cNvSpPr txBox="1"/>
          <p:nvPr/>
        </p:nvSpPr>
        <p:spPr>
          <a:xfrm>
            <a:off x="1923564" y="4336859"/>
            <a:ext cx="8763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Gamescom</a:t>
            </a:r>
            <a:r>
              <a:rPr lang="fr-FR" sz="2800" b="1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 :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AB709BC-2C8A-437A-B227-6B1D0BF8580D}"/>
              </a:ext>
            </a:extLst>
          </p:cNvPr>
          <p:cNvSpPr txBox="1"/>
          <p:nvPr/>
        </p:nvSpPr>
        <p:spPr>
          <a:xfrm>
            <a:off x="1923565" y="4851379"/>
            <a:ext cx="75932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Organize</a:t>
            </a: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 a last </a:t>
            </a: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preview</a:t>
            </a: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event</a:t>
            </a: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during</a:t>
            </a: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 the show (lot-of international media </a:t>
            </a: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present</a:t>
            </a: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A </a:t>
            </a: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special</a:t>
            </a: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build</a:t>
            </a: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 to show the </a:t>
            </a: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game</a:t>
            </a: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 to </a:t>
            </a: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journalists</a:t>
            </a: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 (hands-on </a:t>
            </a: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event</a:t>
            </a: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A dedicated press room decorated in the universe of the game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A guest to answer the interviews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C940D47-05A4-4695-9328-2D5826636A13}"/>
              </a:ext>
            </a:extLst>
          </p:cNvPr>
          <p:cNvSpPr txBox="1"/>
          <p:nvPr/>
        </p:nvSpPr>
        <p:spPr>
          <a:xfrm>
            <a:off x="1714257" y="1438120"/>
            <a:ext cx="8763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US and </a:t>
            </a:r>
            <a:r>
              <a:rPr lang="fr-FR" sz="2800" b="1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European</a:t>
            </a:r>
            <a:r>
              <a:rPr lang="fr-FR" sz="2800" b="1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2800" b="1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preview</a:t>
            </a:r>
            <a:r>
              <a:rPr lang="fr-FR" sz="2800" b="1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2800" b="1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event</a:t>
            </a:r>
            <a:r>
              <a:rPr lang="fr-FR" sz="2800" b="1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 :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2072D03-6976-4F0F-8BB3-B2C481234226}"/>
              </a:ext>
            </a:extLst>
          </p:cNvPr>
          <p:cNvSpPr txBox="1"/>
          <p:nvPr/>
        </p:nvSpPr>
        <p:spPr>
          <a:xfrm>
            <a:off x="1714258" y="1952640"/>
            <a:ext cx="75932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Organize</a:t>
            </a: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different</a:t>
            </a: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preview</a:t>
            </a: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events</a:t>
            </a: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different</a:t>
            </a: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 countries : </a:t>
            </a:r>
          </a:p>
          <a:p>
            <a:pPr marL="342900" indent="-342900">
              <a:buFontTx/>
              <a:buChar char="-"/>
            </a:pP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US : 1 </a:t>
            </a: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day</a:t>
            </a:r>
            <a:endParaRPr lang="fr-FR" sz="2000" dirty="0">
              <a:latin typeface="RefrigeratorDeluxeW01-Bold" panose="02010806020202050203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Tx/>
              <a:buChar char="-"/>
            </a:pP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France + Benelux + </a:t>
            </a: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Netherland</a:t>
            </a: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/Luxembourg + Italie + UK : 2 </a:t>
            </a: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days</a:t>
            </a:r>
            <a:endParaRPr lang="fr-FR" sz="2000" dirty="0">
              <a:latin typeface="RefrigeratorDeluxeW01-Bold" panose="02010806020202050203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Tx/>
              <a:buChar char="-"/>
            </a:pP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Germany : 1 </a:t>
            </a: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day</a:t>
            </a:r>
            <a:endParaRPr lang="fr-FR" sz="2000" dirty="0">
              <a:latin typeface="RefrigeratorDeluxeW01-Bold" panose="02010806020202050203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A </a:t>
            </a: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special</a:t>
            </a: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build</a:t>
            </a: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 to show the </a:t>
            </a: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game</a:t>
            </a: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 to </a:t>
            </a: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journalists</a:t>
            </a: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 (hands-on </a:t>
            </a: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event</a:t>
            </a: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Dedicated</a:t>
            </a: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press</a:t>
            </a: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 folder and goodies + </a:t>
            </a:r>
            <a:r>
              <a:rPr lang="fr-FR" sz="2000" dirty="0" err="1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decoration</a:t>
            </a:r>
            <a:r>
              <a:rPr lang="fr-FR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 (roller banner,…)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efrigeratorDeluxeW01-Bold" panose="02010806020202050203" pitchFamily="2" charset="0"/>
                <a:ea typeface="Lato" panose="020F0502020204030203" pitchFamily="34" charset="0"/>
                <a:cs typeface="Lato" panose="020F0502020204030203" pitchFamily="34" charset="0"/>
              </a:rPr>
              <a:t>Guests to answer the questions and take care of the interviews </a:t>
            </a:r>
          </a:p>
        </p:txBody>
      </p:sp>
    </p:spTree>
    <p:extLst>
      <p:ext uri="{BB962C8B-B14F-4D97-AF65-F5344CB8AC3E}">
        <p14:creationId xmlns:p14="http://schemas.microsoft.com/office/powerpoint/2010/main" val="2070946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A4F1E40-0924-4D28-89E6-FCB1F084EB0A}"/>
              </a:ext>
            </a:extLst>
          </p:cNvPr>
          <p:cNvSpPr txBox="1"/>
          <p:nvPr/>
        </p:nvSpPr>
        <p:spPr>
          <a:xfrm>
            <a:off x="2115424" y="4261607"/>
            <a:ext cx="7961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troops Rough " pitchFamily="2" charset="0"/>
                <a:ea typeface="+mn-ea"/>
                <a:cs typeface="+mn-cs"/>
              </a:rPr>
              <a:t>INFLUENCERS</a:t>
            </a:r>
          </a:p>
        </p:txBody>
      </p:sp>
    </p:spTree>
    <p:extLst>
      <p:ext uri="{BB962C8B-B14F-4D97-AF65-F5344CB8AC3E}">
        <p14:creationId xmlns:p14="http://schemas.microsoft.com/office/powerpoint/2010/main" val="4190207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98DE531-1CA6-4F65-8615-826191543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4" y="-132963"/>
            <a:ext cx="5283675" cy="133931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3719E03-AF22-47C8-9D85-6360D3FAC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42" y="1038457"/>
            <a:ext cx="9825608" cy="597545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5CAF38E-C58C-4C1B-A848-A8D3BE9D9FC6}"/>
              </a:ext>
            </a:extLst>
          </p:cNvPr>
          <p:cNvSpPr txBox="1"/>
          <p:nvPr/>
        </p:nvSpPr>
        <p:spPr>
          <a:xfrm>
            <a:off x="1438543" y="98804"/>
            <a:ext cx="4485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Heavy" panose="02010906020202050203" pitchFamily="2" charset="0"/>
                <a:ea typeface="+mn-ea"/>
                <a:cs typeface="+mn-cs"/>
              </a:rPr>
              <a:t>Influencers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Heavy" panose="02010906020202050203" pitchFamily="2" charset="0"/>
                <a:ea typeface="+mn-ea"/>
                <a:cs typeface="+mn-cs"/>
              </a:rPr>
              <a:t>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Heavy" panose="02010906020202050203" pitchFamily="2" charset="0"/>
                <a:ea typeface="+mn-ea"/>
                <a:cs typeface="+mn-cs"/>
              </a:rPr>
              <a:t>strategy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frigeratorDeluxeW01-Heavy" panose="02010906020202050203" pitchFamily="2" charset="0"/>
              <a:ea typeface="+mn-ea"/>
              <a:cs typeface="+mn-cs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5B7E739-769B-4104-9576-81E6C347E9AB}"/>
              </a:ext>
            </a:extLst>
          </p:cNvPr>
          <p:cNvSpPr txBox="1">
            <a:spLocks/>
          </p:cNvSpPr>
          <p:nvPr/>
        </p:nvSpPr>
        <p:spPr>
          <a:xfrm>
            <a:off x="1666875" y="1299378"/>
            <a:ext cx="8277225" cy="271064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Let’s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play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video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with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gaming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influencers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FF DIN Pro Condensed" panose="020B0506020101010102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frigeratorDeluxeW01-Bold" panose="02010806020202050203" pitchFamily="2" charset="0"/>
              <a:ea typeface="+mn-ea"/>
              <a:cs typeface="FF DIN Pro Condensed" panose="020B050602010101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fr-FR" sz="2000" dirty="0">
              <a:solidFill>
                <a:prstClr val="black"/>
              </a:solidFill>
              <a:latin typeface="RefrigeratorDeluxeW01-Bold" panose="02010806020202050203" pitchFamily="2" charset="0"/>
              <a:cs typeface="FF DIN Pro Condensed" panose="020B050602010101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frigeratorDeluxeW01-Bold" panose="02010806020202050203" pitchFamily="2" charset="0"/>
              <a:ea typeface="+mn-ea"/>
              <a:cs typeface="FF DIN Pro Condensed" panose="020B050602010101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frigeratorDeluxeW01-Bold" panose="02010806020202050203" pitchFamily="2" charset="0"/>
              <a:ea typeface="+mn-ea"/>
              <a:cs typeface="FF DIN Pro Condensed" panose="020B0506020101010102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E67082-5FCC-4549-BE82-EABB509051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5145" y="1934512"/>
            <a:ext cx="3349101" cy="188501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1BE12AF-0410-4549-82D9-9CAC47E473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4622" y="1937127"/>
            <a:ext cx="3349101" cy="18823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DF308B-3C8A-4589-B1F1-CA635971E777}"/>
              </a:ext>
            </a:extLst>
          </p:cNvPr>
          <p:cNvSpPr/>
          <p:nvPr/>
        </p:nvSpPr>
        <p:spPr>
          <a:xfrm>
            <a:off x="1539572" y="3950101"/>
            <a:ext cx="8501633" cy="2387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fr-FR" sz="2400" dirty="0" err="1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Create</a:t>
            </a:r>
            <a:r>
              <a:rPr lang="fr-FR" sz="2400" dirty="0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specific</a:t>
            </a:r>
            <a:r>
              <a:rPr lang="fr-FR" sz="2400" dirty="0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 content </a:t>
            </a:r>
            <a:r>
              <a:rPr lang="fr-FR" sz="2400" dirty="0" err="1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with</a:t>
            </a:r>
            <a:r>
              <a:rPr lang="fr-FR" sz="2400" dirty="0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influencers</a:t>
            </a:r>
            <a:r>
              <a:rPr lang="fr-FR" sz="2400" dirty="0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who</a:t>
            </a:r>
            <a:r>
              <a:rPr lang="fr-FR" sz="2400" dirty="0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 have a super </a:t>
            </a:r>
            <a:r>
              <a:rPr lang="fr-FR" sz="2400" dirty="0" err="1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strong</a:t>
            </a:r>
            <a:r>
              <a:rPr lang="fr-FR" sz="2400" dirty="0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 fan base </a:t>
            </a:r>
            <a:r>
              <a:rPr lang="fr-FR" sz="2400" dirty="0" err="1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within</a:t>
            </a:r>
            <a:r>
              <a:rPr lang="fr-FR" sz="2400" dirty="0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our</a:t>
            </a:r>
            <a:r>
              <a:rPr lang="fr-FR" sz="2400" dirty="0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demographic</a:t>
            </a:r>
            <a:r>
              <a:rPr lang="fr-FR" sz="2400" dirty="0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target</a:t>
            </a:r>
            <a:r>
              <a:rPr lang="fr-FR" sz="2400" dirty="0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 to : </a:t>
            </a:r>
          </a:p>
          <a:p>
            <a:pPr marL="685800" lvl="1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fr-FR" sz="2000" dirty="0" err="1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Immerse</a:t>
            </a:r>
            <a:r>
              <a:rPr lang="fr-FR" sz="2000" dirty="0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 audience </a:t>
            </a:r>
            <a:r>
              <a:rPr lang="fr-FR" sz="2000" dirty="0" err="1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into</a:t>
            </a:r>
            <a:r>
              <a:rPr lang="fr-FR" sz="2000" dirty="0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 the world of </a:t>
            </a:r>
            <a:r>
              <a:rPr lang="fr-FR" sz="2000" dirty="0" err="1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Blacksad</a:t>
            </a:r>
            <a:r>
              <a:rPr lang="fr-FR" sz="2000" dirty="0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before</a:t>
            </a:r>
            <a:r>
              <a:rPr lang="fr-FR" sz="2000" dirty="0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 the </a:t>
            </a:r>
            <a:r>
              <a:rPr lang="fr-FR" sz="2000" dirty="0" err="1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game’s</a:t>
            </a:r>
            <a:r>
              <a:rPr lang="fr-FR" sz="2000" dirty="0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 release</a:t>
            </a:r>
          </a:p>
          <a:p>
            <a:pPr marL="685800" lvl="1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fr-FR" sz="2000" dirty="0" err="1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Wider</a:t>
            </a:r>
            <a:r>
              <a:rPr lang="fr-FR" sz="2000" dirty="0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our</a:t>
            </a:r>
            <a:r>
              <a:rPr lang="fr-FR" sz="2000" dirty="0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 audience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Work </a:t>
            </a:r>
            <a:r>
              <a:rPr lang="fr-FR" sz="2400" dirty="0" err="1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with</a:t>
            </a:r>
            <a:r>
              <a:rPr lang="fr-FR" sz="2400" dirty="0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 streamers to </a:t>
            </a:r>
            <a:r>
              <a:rPr lang="fr-FR" sz="2400" dirty="0" err="1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secure</a:t>
            </a:r>
            <a:r>
              <a:rPr lang="fr-FR" sz="2400" dirty="0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 Day One live </a:t>
            </a:r>
            <a:r>
              <a:rPr lang="fr-FR" sz="2400" dirty="0" err="1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stream</a:t>
            </a:r>
            <a:r>
              <a:rPr lang="fr-FR" sz="2400" dirty="0">
                <a:solidFill>
                  <a:prstClr val="black"/>
                </a:solidFill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 on Twitch</a:t>
            </a:r>
          </a:p>
        </p:txBody>
      </p:sp>
    </p:spTree>
    <p:extLst>
      <p:ext uri="{BB962C8B-B14F-4D97-AF65-F5344CB8AC3E}">
        <p14:creationId xmlns:p14="http://schemas.microsoft.com/office/powerpoint/2010/main" val="2866278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F89001D-A4D8-4878-B4DE-6B6AF7D10C95}"/>
              </a:ext>
            </a:extLst>
          </p:cNvPr>
          <p:cNvSpPr txBox="1"/>
          <p:nvPr/>
        </p:nvSpPr>
        <p:spPr>
          <a:xfrm>
            <a:off x="2115424" y="4261607"/>
            <a:ext cx="7961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troops Rough " pitchFamily="2" charset="0"/>
                <a:ea typeface="+mn-ea"/>
                <a:cs typeface="+mn-cs"/>
              </a:rPr>
              <a:t>SOCIAL MEDIA PLAN</a:t>
            </a:r>
          </a:p>
        </p:txBody>
      </p:sp>
    </p:spTree>
    <p:extLst>
      <p:ext uri="{BB962C8B-B14F-4D97-AF65-F5344CB8AC3E}">
        <p14:creationId xmlns:p14="http://schemas.microsoft.com/office/powerpoint/2010/main" val="1108658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>
            <a:extLst>
              <a:ext uri="{FF2B5EF4-FFF2-40B4-BE49-F238E27FC236}">
                <a16:creationId xmlns:a16="http://schemas.microsoft.com/office/drawing/2014/main" id="{69C83BB5-71BB-404E-B96F-0303AA791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674" y="4523231"/>
            <a:ext cx="7776754" cy="2220552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102639C5-8ABF-4FBD-A17D-64EFAAA33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910" y="18423"/>
            <a:ext cx="6276937" cy="6913787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8033D5AA-A186-4EAD-9658-DE3117412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33" y="943418"/>
            <a:ext cx="4642427" cy="3801690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2809D0C3-5E42-4E1F-854A-9E797032DD08}"/>
              </a:ext>
            </a:extLst>
          </p:cNvPr>
          <p:cNvSpPr txBox="1"/>
          <p:nvPr/>
        </p:nvSpPr>
        <p:spPr>
          <a:xfrm>
            <a:off x="7042864" y="1058971"/>
            <a:ext cx="1147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DIN Pro Condensed" panose="020B0506020101010102" pitchFamily="34" charset="0"/>
                <a:ea typeface="+mn-ea"/>
                <a:cs typeface="FF DIN Pro Condensed" panose="020B0506020101010102" pitchFamily="34" charset="0"/>
              </a:rPr>
              <a:t>TITLE: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DIN Pro Condensed" panose="020B0506020101010102" pitchFamily="34" charset="0"/>
                <a:ea typeface="+mn-ea"/>
                <a:cs typeface="FF DIN Pro Condensed" panose="020B0506020101010102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F DIN Pro Condensed" panose="020B0506020101010102" pitchFamily="34" charset="0"/>
              <a:ea typeface="+mn-ea"/>
              <a:cs typeface="FF DIN Pro Condensed" panose="020B0506020101010102" pitchFamily="34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999BEDF8-1AE3-4E38-AA7E-06F32076645B}"/>
              </a:ext>
            </a:extLst>
          </p:cNvPr>
          <p:cNvSpPr txBox="1"/>
          <p:nvPr/>
        </p:nvSpPr>
        <p:spPr>
          <a:xfrm>
            <a:off x="7042863" y="1662576"/>
            <a:ext cx="4300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DIN Pro Condensed" panose="020B0506020101010102" pitchFamily="34" charset="0"/>
                <a:ea typeface="+mn-ea"/>
                <a:cs typeface="FF DIN Pro Condensed" panose="020B0506020101010102" pitchFamily="34" charset="0"/>
              </a:rPr>
              <a:t>PLATFORMS: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753CE79B-3333-4A39-B5B3-664246A867AF}"/>
              </a:ext>
            </a:extLst>
          </p:cNvPr>
          <p:cNvSpPr txBox="1"/>
          <p:nvPr/>
        </p:nvSpPr>
        <p:spPr>
          <a:xfrm>
            <a:off x="7042864" y="2852883"/>
            <a:ext cx="1147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DIN Pro Condensed" panose="020B0506020101010102" pitchFamily="34" charset="0"/>
                <a:ea typeface="+mn-ea"/>
                <a:cs typeface="FF DIN Pro Condensed" panose="020B0506020101010102" pitchFamily="34" charset="0"/>
              </a:rPr>
              <a:t>GENRE: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F DIN Pro Condensed" panose="020B0506020101010102" pitchFamily="34" charset="0"/>
              <a:ea typeface="+mn-ea"/>
              <a:cs typeface="FF DIN Pro Condensed" panose="020B0506020101010102" pitchFamily="34" charset="0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3778B3AF-E781-4474-8079-4D3B30538C9C}"/>
              </a:ext>
            </a:extLst>
          </p:cNvPr>
          <p:cNvSpPr txBox="1"/>
          <p:nvPr/>
        </p:nvSpPr>
        <p:spPr>
          <a:xfrm>
            <a:off x="7042863" y="3456488"/>
            <a:ext cx="1219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DIN Pro Condensed" panose="020B0506020101010102" pitchFamily="34" charset="0"/>
                <a:ea typeface="+mn-ea"/>
                <a:cs typeface="FF DIN Pro Condensed" panose="020B0506020101010102" pitchFamily="34" charset="0"/>
              </a:rPr>
              <a:t>RELEASE: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F DIN Pro Condensed" panose="020B0506020101010102" pitchFamily="34" charset="0"/>
              <a:ea typeface="+mn-ea"/>
              <a:cs typeface="FF DIN Pro Condensed" panose="020B0506020101010102" pitchFamily="34" charset="0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B3F5FE88-9BDB-4A4A-997F-D77609A8C9D2}"/>
              </a:ext>
            </a:extLst>
          </p:cNvPr>
          <p:cNvSpPr txBox="1"/>
          <p:nvPr/>
        </p:nvSpPr>
        <p:spPr>
          <a:xfrm>
            <a:off x="7044050" y="3953233"/>
            <a:ext cx="1081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DIN Pro Condensed" panose="020B0506020101010102" pitchFamily="34" charset="0"/>
                <a:ea typeface="+mn-ea"/>
                <a:cs typeface="FF DIN Pro Condensed" panose="020B0506020101010102" pitchFamily="34" charset="0"/>
              </a:rPr>
              <a:t>SRP: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DIN Pro Condensed" panose="020B0506020101010102" pitchFamily="34" charset="0"/>
                <a:ea typeface="+mn-ea"/>
                <a:cs typeface="FF DIN Pro Condensed" panose="020B0506020101010102" pitchFamily="34" charset="0"/>
              </a:rPr>
              <a:t> 	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C6A4E2A9-F900-45A0-AE4C-25DC529DE190}"/>
              </a:ext>
            </a:extLst>
          </p:cNvPr>
          <p:cNvSpPr txBox="1"/>
          <p:nvPr/>
        </p:nvSpPr>
        <p:spPr>
          <a:xfrm>
            <a:off x="7047619" y="5433197"/>
            <a:ext cx="1462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DIN Pro Condensed" panose="020B0506020101010102" pitchFamily="34" charset="0"/>
                <a:ea typeface="+mn-ea"/>
                <a:cs typeface="FF DIN Pro Condensed" panose="020B0506020101010102" pitchFamily="34" charset="0"/>
              </a:rPr>
              <a:t>DEVELOPER: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F DIN Pro Condensed" panose="020B0506020101010102" pitchFamily="34" charset="0"/>
              <a:ea typeface="+mn-ea"/>
              <a:cs typeface="FF DIN Pro Condensed" panose="020B0506020101010102" pitchFamily="34" charset="0"/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3BF6ED2F-BFE7-4D18-9288-82652E777B28}"/>
              </a:ext>
            </a:extLst>
          </p:cNvPr>
          <p:cNvSpPr txBox="1"/>
          <p:nvPr/>
        </p:nvSpPr>
        <p:spPr>
          <a:xfrm>
            <a:off x="7051919" y="6154824"/>
            <a:ext cx="1458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DIN Pro Condensed" panose="020B0506020101010102" pitchFamily="34" charset="0"/>
                <a:ea typeface="+mn-ea"/>
                <a:cs typeface="FF DIN Pro Condensed" panose="020B0506020101010102" pitchFamily="34" charset="0"/>
              </a:rPr>
              <a:t>PUBLISHER: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F DIN Pro Condensed" panose="020B0506020101010102" pitchFamily="34" charset="0"/>
              <a:ea typeface="+mn-ea"/>
              <a:cs typeface="FF DIN Pro Condensed" panose="020B0506020101010102" pitchFamily="34" charset="0"/>
            </a:endParaRPr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AD8AF74C-67B5-42AF-AC0F-A9450E606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20" y="-173844"/>
            <a:ext cx="5486962" cy="1390846"/>
          </a:xfrm>
          <a:prstGeom prst="rect">
            <a:avLst/>
          </a:prstGeom>
        </p:spPr>
      </p:pic>
      <p:sp>
        <p:nvSpPr>
          <p:cNvPr id="65" name="ZoneTexte 64">
            <a:extLst>
              <a:ext uri="{FF2B5EF4-FFF2-40B4-BE49-F238E27FC236}">
                <a16:creationId xmlns:a16="http://schemas.microsoft.com/office/drawing/2014/main" id="{6749A1F4-922A-45DB-9C2A-DA6A8909DC1F}"/>
              </a:ext>
            </a:extLst>
          </p:cNvPr>
          <p:cNvSpPr txBox="1"/>
          <p:nvPr/>
        </p:nvSpPr>
        <p:spPr>
          <a:xfrm>
            <a:off x="2077712" y="114218"/>
            <a:ext cx="400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Heavy" panose="02010906020202050203" pitchFamily="2" charset="0"/>
                <a:ea typeface="+mn-ea"/>
                <a:cs typeface="FF DIN Pro Condensed" panose="020B0506020101010102" pitchFamily="34" charset="0"/>
              </a:rPr>
              <a:t>Product presentation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884C0882-8D79-4245-97E7-E3D898ABD8FF}"/>
              </a:ext>
            </a:extLst>
          </p:cNvPr>
          <p:cNvSpPr txBox="1"/>
          <p:nvPr/>
        </p:nvSpPr>
        <p:spPr>
          <a:xfrm>
            <a:off x="159539" y="5084473"/>
            <a:ext cx="887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DIN Pro Condensed" panose="020B0506020101010102" pitchFamily="34" charset="0"/>
                <a:ea typeface="+mn-ea"/>
                <a:cs typeface="FF DIN Pro Condensed" panose="020B0506020101010102" pitchFamily="34" charset="0"/>
              </a:rPr>
              <a:t>AUDIO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F DIN Pro Condensed" panose="020B0506020101010102" pitchFamily="34" charset="0"/>
              <a:ea typeface="+mn-ea"/>
              <a:cs typeface="FF DIN Pro Condensed" panose="020B0506020101010102" pitchFamily="34" charset="0"/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07E678E0-6AF1-42D1-BF31-43E41B9EC78A}"/>
              </a:ext>
            </a:extLst>
          </p:cNvPr>
          <p:cNvSpPr txBox="1"/>
          <p:nvPr/>
        </p:nvSpPr>
        <p:spPr>
          <a:xfrm>
            <a:off x="159539" y="5778023"/>
            <a:ext cx="887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DIN Pro Condensed" panose="020B0506020101010102" pitchFamily="34" charset="0"/>
                <a:ea typeface="+mn-ea"/>
                <a:cs typeface="FF DIN Pro Condensed" panose="020B0506020101010102" pitchFamily="34" charset="0"/>
              </a:rPr>
              <a:t>TEXTS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F DIN Pro Condensed" panose="020B0506020101010102" pitchFamily="34" charset="0"/>
              <a:ea typeface="+mn-ea"/>
              <a:cs typeface="FF DIN Pro Condensed" panose="020B0506020101010102" pitchFamily="34" charset="0"/>
            </a:endParaRPr>
          </a:p>
        </p:txBody>
      </p:sp>
      <p:pic>
        <p:nvPicPr>
          <p:cNvPr id="69" name="Image 68">
            <a:extLst>
              <a:ext uri="{FF2B5EF4-FFF2-40B4-BE49-F238E27FC236}">
                <a16:creationId xmlns:a16="http://schemas.microsoft.com/office/drawing/2014/main" id="{E2D8010B-5530-4B07-8AF8-83E5341CC5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888" y="1736967"/>
            <a:ext cx="1143825" cy="238297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9C80B5A1-A522-4458-AEB4-5245DA8B27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663" y="1630805"/>
            <a:ext cx="1331226" cy="470508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C3E3111E-5839-4AC1-82E4-D3C74B842A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963" y="2226880"/>
            <a:ext cx="808810" cy="404405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30DB656F-322D-4AFC-9504-F5CFBF7013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78" t="4365" r="34129" b="63302"/>
          <a:stretch/>
        </p:blipFill>
        <p:spPr>
          <a:xfrm rot="5642677">
            <a:off x="2897039" y="4289504"/>
            <a:ext cx="466427" cy="588990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796A795F-02D4-4AB6-9F48-284FC18AAD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47" y="5015833"/>
            <a:ext cx="492395" cy="492395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063A7721-1B99-4135-811C-9DA9063D3D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88" y="5015833"/>
            <a:ext cx="492395" cy="492395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B06759C3-8DFB-48E4-ACE3-D5E248C4D1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002" y="5015833"/>
            <a:ext cx="492396" cy="492396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072BBEEB-E211-4D9E-A47E-B3FE9AB3D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47" y="5654823"/>
            <a:ext cx="492395" cy="492395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BAE4A416-97A8-41DC-9588-B9C5F48CED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64" y="5654823"/>
            <a:ext cx="492396" cy="492396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78C877E3-5D2C-4457-9759-4EE9360CE0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83" y="5654823"/>
            <a:ext cx="492396" cy="492396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69DF63ED-1379-4395-BE35-C359C6A65D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88" y="5654823"/>
            <a:ext cx="492395" cy="492395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0031BC4C-23EA-40A3-A7EF-CD24093A99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002" y="5654823"/>
            <a:ext cx="492396" cy="492396"/>
          </a:xfrm>
          <a:prstGeom prst="rect">
            <a:avLst/>
          </a:prstGeo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19617732-C03D-45AB-8967-0ED357E14B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297" y="2239758"/>
            <a:ext cx="1215226" cy="376720"/>
          </a:xfrm>
          <a:prstGeom prst="rect">
            <a:avLst/>
          </a:prstGeom>
        </p:spPr>
      </p:pic>
      <p:sp>
        <p:nvSpPr>
          <p:cNvPr id="82" name="ZoneTexte 81">
            <a:extLst>
              <a:ext uri="{FF2B5EF4-FFF2-40B4-BE49-F238E27FC236}">
                <a16:creationId xmlns:a16="http://schemas.microsoft.com/office/drawing/2014/main" id="{5105796F-5AEF-4695-B44C-CBDC74ABB88C}"/>
              </a:ext>
            </a:extLst>
          </p:cNvPr>
          <p:cNvSpPr txBox="1"/>
          <p:nvPr/>
        </p:nvSpPr>
        <p:spPr>
          <a:xfrm>
            <a:off x="8915752" y="1051931"/>
            <a:ext cx="3181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DIN Pro Condensed" panose="020B0506020101010102" pitchFamily="34" charset="0"/>
                <a:ea typeface="+mn-ea"/>
                <a:cs typeface="FF DIN Pro Condensed" panose="020B0506020101010102" pitchFamily="34" charset="0"/>
              </a:rPr>
              <a:t>BLACKSAD: Under The Skin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6992ED60-2FAC-43BA-93E6-319CDA555F28}"/>
              </a:ext>
            </a:extLst>
          </p:cNvPr>
          <p:cNvSpPr txBox="1"/>
          <p:nvPr/>
        </p:nvSpPr>
        <p:spPr>
          <a:xfrm>
            <a:off x="8917309" y="2857044"/>
            <a:ext cx="3833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DIN Pro Condensed" panose="020B0506020101010102" pitchFamily="34" charset="0"/>
                <a:ea typeface="+mn-ea"/>
                <a:cs typeface="FF DIN Pro Condensed" panose="020B0506020101010102" pitchFamily="34" charset="0"/>
              </a:rPr>
              <a:t>ADVENTURE - NARRATIVE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3C4CA45-750C-49BD-833D-A7384EA39100}"/>
              </a:ext>
            </a:extLst>
          </p:cNvPr>
          <p:cNvSpPr/>
          <p:nvPr/>
        </p:nvSpPr>
        <p:spPr>
          <a:xfrm>
            <a:off x="8911906" y="3447505"/>
            <a:ext cx="23695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DIN Pro Condensed" panose="020B0506020101010102" pitchFamily="34" charset="0"/>
                <a:ea typeface="+mn-ea"/>
                <a:cs typeface="FF DIN Pro Condensed" panose="020B0506020101010102" pitchFamily="34" charset="0"/>
              </a:rPr>
              <a:t>September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DIN Pro Condensed" panose="020B0506020101010102" pitchFamily="34" charset="0"/>
                <a:ea typeface="+mn-ea"/>
                <a:cs typeface="FF DIN Pro Condensed" panose="020B0506020101010102" pitchFamily="34" charset="0"/>
              </a:rPr>
              <a:t> 26th 2019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89B6DF4F-736C-4FC0-BD48-14DC04E5D5BA}"/>
              </a:ext>
            </a:extLst>
          </p:cNvPr>
          <p:cNvSpPr txBox="1"/>
          <p:nvPr/>
        </p:nvSpPr>
        <p:spPr>
          <a:xfrm>
            <a:off x="8906829" y="3973735"/>
            <a:ext cx="32939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DIN Pro Condensed" panose="020B0506020101010102" pitchFamily="34" charset="0"/>
                <a:ea typeface="+mn-ea"/>
                <a:cs typeface="FF DIN Pro Condensed" panose="020B0506020101010102" pitchFamily="34" charset="0"/>
              </a:rPr>
              <a:t>Limited Edition	       49,99€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DIN Pro Condensed" panose="020B0506020101010102" pitchFamily="34" charset="0"/>
                <a:ea typeface="+mn-ea"/>
                <a:cs typeface="FF DIN Pro Condensed" panose="020B0506020101010102" pitchFamily="34" charset="0"/>
              </a:rPr>
              <a:t>Limited PC / MAC	       39,99€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F DIN Pro Condensed" panose="020B0506020101010102" pitchFamily="34" charset="0"/>
              <a:ea typeface="+mn-ea"/>
              <a:cs typeface="FF DIN Pro Condensed" panose="020B050602010101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DIN Pro Condensed" panose="020B0506020101010102" pitchFamily="34" charset="0"/>
                <a:ea typeface="+mn-ea"/>
                <a:cs typeface="FF DIN Pro Condensed" panose="020B0506020101010102" pitchFamily="34" charset="0"/>
              </a:rPr>
              <a:t>Collector Edition</a:t>
            </a:r>
            <a:r>
              <a:rPr lang="fr-FR" sz="2400" b="1" dirty="0">
                <a:solidFill>
                  <a:prstClr val="black"/>
                </a:solidFill>
                <a:latin typeface="FF DIN Pro Condensed" panose="020B0506020101010102" pitchFamily="34" charset="0"/>
                <a:cs typeface="FF DIN Pro Condensed" panose="020B0506020101010102" pitchFamily="34" charset="0"/>
              </a:rPr>
              <a:t>	      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DIN Pro Condensed" panose="020B0506020101010102" pitchFamily="34" charset="0"/>
                <a:ea typeface="+mn-ea"/>
                <a:cs typeface="FF DIN Pro Condensed" panose="020B0506020101010102" pitchFamily="34" charset="0"/>
              </a:rPr>
              <a:t>119,99€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F DIN Pro Condensed" panose="020B0506020101010102" pitchFamily="34" charset="0"/>
              <a:ea typeface="+mn-ea"/>
              <a:cs typeface="FF DIN Pro Condensed" panose="020B0506020101010102" pitchFamily="34" charset="0"/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56A40B01-64AA-453A-B0B0-E97F4093B116}"/>
              </a:ext>
            </a:extLst>
          </p:cNvPr>
          <p:cNvSpPr txBox="1"/>
          <p:nvPr/>
        </p:nvSpPr>
        <p:spPr>
          <a:xfrm>
            <a:off x="8894589" y="5444321"/>
            <a:ext cx="34808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DIN Pro Condensed" panose="020B0506020101010102" pitchFamily="34" charset="0"/>
                <a:ea typeface="+mn-ea"/>
                <a:cs typeface="FF DIN Pro Condensed" panose="020B0506020101010102" pitchFamily="34" charset="0"/>
              </a:rPr>
              <a:t>Pendulo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DIN Pro Condensed" panose="020B0506020101010102" pitchFamily="34" charset="0"/>
                <a:ea typeface="+mn-ea"/>
                <a:cs typeface="FF DIN Pro Condensed" panose="020B0506020101010102" pitchFamily="34" charset="0"/>
              </a:rPr>
              <a:t> Studios / YS Interactive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303A6CC4-FEAF-444F-A979-158550BEBC7D}"/>
              </a:ext>
            </a:extLst>
          </p:cNvPr>
          <p:cNvSpPr txBox="1"/>
          <p:nvPr/>
        </p:nvSpPr>
        <p:spPr>
          <a:xfrm>
            <a:off x="8886725" y="6137948"/>
            <a:ext cx="1232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DIN Pro Condensed" panose="020B0506020101010102" pitchFamily="34" charset="0"/>
                <a:ea typeface="+mn-ea"/>
                <a:cs typeface="FF DIN Pro Condensed" panose="020B0506020101010102" pitchFamily="34" charset="0"/>
              </a:rPr>
              <a:t>Microïds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F DIN Pro Condensed" panose="020B0506020101010102" pitchFamily="34" charset="0"/>
              <a:ea typeface="+mn-ea"/>
              <a:cs typeface="FF DIN Pro Condensed" panose="020B0506020101010102" pitchFamily="34" charset="0"/>
            </a:endParaRPr>
          </a:p>
        </p:txBody>
      </p:sp>
      <p:pic>
        <p:nvPicPr>
          <p:cNvPr id="88" name="Image 87">
            <a:extLst>
              <a:ext uri="{FF2B5EF4-FFF2-40B4-BE49-F238E27FC236}">
                <a16:creationId xmlns:a16="http://schemas.microsoft.com/office/drawing/2014/main" id="{88C0ECF1-ECF1-41A4-BB9B-E7E1DADE50B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603" y="2293668"/>
            <a:ext cx="1193139" cy="261297"/>
          </a:xfrm>
          <a:prstGeom prst="rect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5EB16774-E7DB-46E4-A5EC-CBD03F133FE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008" y="2239758"/>
            <a:ext cx="378260" cy="378260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893C4770-58CA-410A-BE19-76C7F3C5123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7" y="618312"/>
            <a:ext cx="2315868" cy="3929959"/>
          </a:xfrm>
          <a:prstGeom prst="rect">
            <a:avLst/>
          </a:prstGeom>
        </p:spPr>
      </p:pic>
      <p:pic>
        <p:nvPicPr>
          <p:cNvPr id="91" name="Image 90">
            <a:extLst>
              <a:ext uri="{FF2B5EF4-FFF2-40B4-BE49-F238E27FC236}">
                <a16:creationId xmlns:a16="http://schemas.microsoft.com/office/drawing/2014/main" id="{69F4B735-3FED-4D69-A18F-7B60FFE42FD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0" y="1559060"/>
            <a:ext cx="2161675" cy="2947739"/>
          </a:xfrm>
          <a:prstGeom prst="rect">
            <a:avLst/>
          </a:prstGeom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D99B1FEC-13C0-4AE5-8085-BB0B7D2F279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97" y="1580840"/>
            <a:ext cx="2153942" cy="2937194"/>
          </a:xfrm>
          <a:prstGeom prst="rect">
            <a:avLst/>
          </a:prstGeom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4C4C78E1-4417-45D3-B924-46452BE87EB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030" y="1571119"/>
            <a:ext cx="2245188" cy="2993584"/>
          </a:xfrm>
          <a:prstGeom prst="rect">
            <a:avLst/>
          </a:prstGeom>
        </p:spPr>
      </p:pic>
      <p:pic>
        <p:nvPicPr>
          <p:cNvPr id="94" name="Image 93">
            <a:extLst>
              <a:ext uri="{FF2B5EF4-FFF2-40B4-BE49-F238E27FC236}">
                <a16:creationId xmlns:a16="http://schemas.microsoft.com/office/drawing/2014/main" id="{1F89DB2D-41AD-4DC6-B7C3-80027EA724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643" y="5051913"/>
            <a:ext cx="492396" cy="492396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8FFC4B40-4C17-4DAE-8C21-345468077C2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641" y="5654823"/>
            <a:ext cx="492396" cy="492396"/>
          </a:xfrm>
          <a:prstGeom prst="rect">
            <a:avLst/>
          </a:prstGeom>
        </p:spPr>
      </p:pic>
      <p:pic>
        <p:nvPicPr>
          <p:cNvPr id="96" name="Image 95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A7099D6B-315C-4159-816E-84D9FA0EC37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18" y="5654823"/>
            <a:ext cx="492967" cy="49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01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C678040F-012A-4828-9E45-84AC251A5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49" y="-115289"/>
            <a:ext cx="5048931" cy="127981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6868764A-AE5F-0F4F-A3F1-11C324111D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383" y="2142490"/>
            <a:ext cx="3242398" cy="440054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9F69F9D-E28D-944E-AE92-23E240BC63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168" y="3202762"/>
            <a:ext cx="3242398" cy="3289477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884C390-E185-BE48-96E2-7153A8FF50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2" y="3202763"/>
            <a:ext cx="4225377" cy="3289477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ECB6E232-7EDA-D34B-8984-7DE4C3B47B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9256">
            <a:off x="5294066" y="-610307"/>
            <a:ext cx="2634262" cy="5375023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80918906-A611-0D4C-8FC9-FA376AA39681}"/>
              </a:ext>
            </a:extLst>
          </p:cNvPr>
          <p:cNvSpPr txBox="1"/>
          <p:nvPr/>
        </p:nvSpPr>
        <p:spPr>
          <a:xfrm>
            <a:off x="1294723" y="88090"/>
            <a:ext cx="4611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Heavy" panose="02010906020202050203" pitchFamily="2" charset="0"/>
                <a:ea typeface="+mn-ea"/>
                <a:cs typeface="+mn-cs"/>
              </a:rPr>
              <a:t>Facebook initiatives</a:t>
            </a:r>
          </a:p>
        </p:txBody>
      </p:sp>
      <p:pic>
        <p:nvPicPr>
          <p:cNvPr id="37" name="Picture 2" descr="https://www.facebookbrand.com/img/fb-art.jpg">
            <a:extLst>
              <a:ext uri="{FF2B5EF4-FFF2-40B4-BE49-F238E27FC236}">
                <a16:creationId xmlns:a16="http://schemas.microsoft.com/office/drawing/2014/main" id="{10476B67-EA4F-1942-A15C-A4C9E74F0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28" y="1766023"/>
            <a:ext cx="577516" cy="5775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BCE12597-707C-A346-8E92-4A52BAA329E2}"/>
              </a:ext>
            </a:extLst>
          </p:cNvPr>
          <p:cNvGrpSpPr/>
          <p:nvPr/>
        </p:nvGrpSpPr>
        <p:grpSpPr>
          <a:xfrm>
            <a:off x="2264499" y="1580201"/>
            <a:ext cx="1288741" cy="490022"/>
            <a:chOff x="1628" y="243068"/>
            <a:chExt cx="1209382" cy="740965"/>
          </a:xfrm>
          <a:solidFill>
            <a:schemeClr val="accent1"/>
          </a:solidFill>
        </p:grpSpPr>
        <p:sp>
          <p:nvSpPr>
            <p:cNvPr id="39" name="Rectangle à coins arrondis 38">
              <a:extLst>
                <a:ext uri="{FF2B5EF4-FFF2-40B4-BE49-F238E27FC236}">
                  <a16:creationId xmlns:a16="http://schemas.microsoft.com/office/drawing/2014/main" id="{B0B048AB-0900-2047-A9B0-7A1B56DF4D7B}"/>
                </a:ext>
              </a:extLst>
            </p:cNvPr>
            <p:cNvSpPr/>
            <p:nvPr/>
          </p:nvSpPr>
          <p:spPr>
            <a:xfrm>
              <a:off x="1628" y="243068"/>
              <a:ext cx="1209382" cy="74096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2F26C83B-F919-D048-AE82-BABB10028935}"/>
                </a:ext>
              </a:extLst>
            </p:cNvPr>
            <p:cNvSpPr txBox="1"/>
            <p:nvPr/>
          </p:nvSpPr>
          <p:spPr>
            <a:xfrm>
              <a:off x="23330" y="264770"/>
              <a:ext cx="1165978" cy="69756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Story </a:t>
              </a:r>
              <a:r>
                <a:rPr kumimoji="0" lang="fr-FR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game</a:t>
              </a: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fans</a:t>
              </a: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6268639E-1448-2844-BC4B-B1F4462B243E}"/>
              </a:ext>
            </a:extLst>
          </p:cNvPr>
          <p:cNvGrpSpPr/>
          <p:nvPr/>
        </p:nvGrpSpPr>
        <p:grpSpPr>
          <a:xfrm>
            <a:off x="2264499" y="2117309"/>
            <a:ext cx="1288741" cy="490022"/>
            <a:chOff x="1628" y="243068"/>
            <a:chExt cx="1209382" cy="740965"/>
          </a:xfrm>
          <a:solidFill>
            <a:schemeClr val="accent1"/>
          </a:solidFill>
        </p:grpSpPr>
        <p:sp>
          <p:nvSpPr>
            <p:cNvPr id="42" name="Rectangle à coins arrondis 41">
              <a:extLst>
                <a:ext uri="{FF2B5EF4-FFF2-40B4-BE49-F238E27FC236}">
                  <a16:creationId xmlns:a16="http://schemas.microsoft.com/office/drawing/2014/main" id="{96E251EB-E34F-CC47-8BDC-8161BECCEC71}"/>
                </a:ext>
              </a:extLst>
            </p:cNvPr>
            <p:cNvSpPr/>
            <p:nvPr/>
          </p:nvSpPr>
          <p:spPr>
            <a:xfrm>
              <a:off x="1628" y="243068"/>
              <a:ext cx="1209382" cy="74096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0A6716D1-B1C1-4B42-96CD-461AD52D66B9}"/>
                </a:ext>
              </a:extLst>
            </p:cNvPr>
            <p:cNvSpPr txBox="1"/>
            <p:nvPr/>
          </p:nvSpPr>
          <p:spPr>
            <a:xfrm>
              <a:off x="23330" y="264770"/>
              <a:ext cx="1165978" cy="69756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Adventure</a:t>
              </a: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game</a:t>
              </a: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fans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F58E8D38-DC45-1847-A4DE-B623F2D2D980}"/>
              </a:ext>
            </a:extLst>
          </p:cNvPr>
          <p:cNvGrpSpPr/>
          <p:nvPr/>
        </p:nvGrpSpPr>
        <p:grpSpPr>
          <a:xfrm>
            <a:off x="989497" y="1711161"/>
            <a:ext cx="1209382" cy="740965"/>
            <a:chOff x="1628" y="243068"/>
            <a:chExt cx="1209382" cy="740965"/>
          </a:xfrm>
          <a:solidFill>
            <a:schemeClr val="accent1"/>
          </a:solidFill>
        </p:grpSpPr>
        <p:sp>
          <p:nvSpPr>
            <p:cNvPr id="45" name="Rectangle à coins arrondis 44">
              <a:extLst>
                <a:ext uri="{FF2B5EF4-FFF2-40B4-BE49-F238E27FC236}">
                  <a16:creationId xmlns:a16="http://schemas.microsoft.com/office/drawing/2014/main" id="{7084DD33-2A4A-A54A-B898-195D23ECAD1C}"/>
                </a:ext>
              </a:extLst>
            </p:cNvPr>
            <p:cNvSpPr/>
            <p:nvPr/>
          </p:nvSpPr>
          <p:spPr>
            <a:xfrm>
              <a:off x="1628" y="243068"/>
              <a:ext cx="1209382" cy="74096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91E24CE1-EBBC-CB40-9030-A8347CFB658C}"/>
                </a:ext>
              </a:extLst>
            </p:cNvPr>
            <p:cNvSpPr txBox="1"/>
            <p:nvPr/>
          </p:nvSpPr>
          <p:spPr>
            <a:xfrm>
              <a:off x="23330" y="264770"/>
              <a:ext cx="1165978" cy="69756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Blacskad</a:t>
              </a: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fans</a:t>
              </a:r>
            </a:p>
          </p:txBody>
        </p:sp>
      </p:grpSp>
      <p:sp>
        <p:nvSpPr>
          <p:cNvPr id="47" name="ZoneTexte 46">
            <a:extLst>
              <a:ext uri="{FF2B5EF4-FFF2-40B4-BE49-F238E27FC236}">
                <a16:creationId xmlns:a16="http://schemas.microsoft.com/office/drawing/2014/main" id="{D17DC692-5F57-5E4F-85E3-F583A9BF3927}"/>
              </a:ext>
            </a:extLst>
          </p:cNvPr>
          <p:cNvSpPr txBox="1"/>
          <p:nvPr/>
        </p:nvSpPr>
        <p:spPr>
          <a:xfrm>
            <a:off x="4285085" y="1257036"/>
            <a:ext cx="7343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What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Blacksad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 are you?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– 1 time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Mini investigation scenario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- 1/month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Profile photo filter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Your investigator's name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- 1 time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Blacksad: collection of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evidence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– 1-2/month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Video spots based on real cats VS Blacksad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frigeratorDeluxeW01-Bold" panose="02010806020202050203" pitchFamily="2" charset="0"/>
              <a:ea typeface="+mn-ea"/>
              <a:cs typeface="+mn-cs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3B9765D2-ECDA-2849-A6BC-1320A0301B9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03" t="8650" r="19994" b="9495"/>
          <a:stretch/>
        </p:blipFill>
        <p:spPr>
          <a:xfrm>
            <a:off x="697230" y="3429000"/>
            <a:ext cx="3817620" cy="285750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CA2674C6-EB50-0D43-91E4-62536D4D18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17" y="3429000"/>
            <a:ext cx="2857500" cy="2857500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622A5FA1-EF47-AB4B-8402-6338138A6D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60348" y="2392972"/>
            <a:ext cx="2906635" cy="3932897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2E14D52F-D930-C44B-9906-1ACF6EDC7F5A}"/>
              </a:ext>
            </a:extLst>
          </p:cNvPr>
          <p:cNvCxnSpPr>
            <a:cxnSpLocks/>
            <a:endCxn id="48" idx="0"/>
          </p:cNvCxnSpPr>
          <p:nvPr/>
        </p:nvCxnSpPr>
        <p:spPr>
          <a:xfrm flipH="1">
            <a:off x="2606040" y="1899319"/>
            <a:ext cx="1824521" cy="152968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87E7F9A3-71AB-6148-996E-ED21BA48AD86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4415080" y="2144330"/>
            <a:ext cx="798437" cy="271342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31872803-D6A6-394D-A803-393B4CC5C685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7886700" y="1610561"/>
            <a:ext cx="2426966" cy="78241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175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>
            <a:extLst>
              <a:ext uri="{FF2B5EF4-FFF2-40B4-BE49-F238E27FC236}">
                <a16:creationId xmlns:a16="http://schemas.microsoft.com/office/drawing/2014/main" id="{ECB6E232-7EDA-D34B-8984-7DE4C3B47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9256">
            <a:off x="4478895" y="-1247205"/>
            <a:ext cx="3730878" cy="76125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678040F-012A-4828-9E45-84AC251A5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49" y="-115289"/>
            <a:ext cx="5048931" cy="127981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6868764A-AE5F-0F4F-A3F1-11C324111D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437" y="2207833"/>
            <a:ext cx="2589181" cy="438473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9F69F9D-E28D-944E-AE92-23E240BC63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267" y="3360243"/>
            <a:ext cx="3242398" cy="3163748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884C390-E185-BE48-96E2-7153A8FF50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9" y="3291663"/>
            <a:ext cx="3346325" cy="3289477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80918906-A611-0D4C-8FC9-FA376AA39681}"/>
              </a:ext>
            </a:extLst>
          </p:cNvPr>
          <p:cNvSpPr txBox="1"/>
          <p:nvPr/>
        </p:nvSpPr>
        <p:spPr>
          <a:xfrm>
            <a:off x="1294723" y="88090"/>
            <a:ext cx="4611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Heavy" panose="02010906020202050203" pitchFamily="2" charset="0"/>
                <a:ea typeface="+mn-ea"/>
                <a:cs typeface="+mn-cs"/>
              </a:rPr>
              <a:t>Twitter initiatives</a:t>
            </a:r>
          </a:p>
        </p:txBody>
      </p:sp>
      <p:pic>
        <p:nvPicPr>
          <p:cNvPr id="22" name="Picture 2" descr="http://www.coetail.com/seriously/files/2016/04/twitter-logo.png">
            <a:extLst>
              <a:ext uri="{FF2B5EF4-FFF2-40B4-BE49-F238E27FC236}">
                <a16:creationId xmlns:a16="http://schemas.microsoft.com/office/drawing/2014/main" id="{A33F127A-6FA7-984B-9456-6496F0466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23" y="1859781"/>
            <a:ext cx="643439" cy="64343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E42E805E-39FD-474B-A6CA-BFE84361355E}"/>
              </a:ext>
            </a:extLst>
          </p:cNvPr>
          <p:cNvGrpSpPr/>
          <p:nvPr/>
        </p:nvGrpSpPr>
        <p:grpSpPr>
          <a:xfrm>
            <a:off x="1280495" y="1628911"/>
            <a:ext cx="1288741" cy="490021"/>
            <a:chOff x="1628" y="243068"/>
            <a:chExt cx="1209382" cy="740965"/>
          </a:xfrm>
          <a:solidFill>
            <a:srgbClr val="00B0F0"/>
          </a:solidFill>
        </p:grpSpPr>
        <p:sp>
          <p:nvSpPr>
            <p:cNvPr id="24" name="Rectangle à coins arrondis 23">
              <a:extLst>
                <a:ext uri="{FF2B5EF4-FFF2-40B4-BE49-F238E27FC236}">
                  <a16:creationId xmlns:a16="http://schemas.microsoft.com/office/drawing/2014/main" id="{430A96D2-4808-7041-A612-3DF680E602F5}"/>
                </a:ext>
              </a:extLst>
            </p:cNvPr>
            <p:cNvSpPr/>
            <p:nvPr/>
          </p:nvSpPr>
          <p:spPr>
            <a:xfrm>
              <a:off x="1628" y="243068"/>
              <a:ext cx="1209382" cy="74096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10346967-EDC0-B64A-92AC-057337B084D1}"/>
                </a:ext>
              </a:extLst>
            </p:cNvPr>
            <p:cNvSpPr txBox="1"/>
            <p:nvPr/>
          </p:nvSpPr>
          <p:spPr>
            <a:xfrm>
              <a:off x="23330" y="264770"/>
              <a:ext cx="1165978" cy="69756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Story </a:t>
              </a:r>
              <a:r>
                <a:rPr kumimoji="0" lang="fr-FR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game</a:t>
              </a: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fans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1ABB46EF-5E47-1449-8289-5B474D96B2C8}"/>
              </a:ext>
            </a:extLst>
          </p:cNvPr>
          <p:cNvGrpSpPr/>
          <p:nvPr/>
        </p:nvGrpSpPr>
        <p:grpSpPr>
          <a:xfrm>
            <a:off x="1280495" y="2166546"/>
            <a:ext cx="1288741" cy="490022"/>
            <a:chOff x="1628" y="243068"/>
            <a:chExt cx="1209382" cy="740965"/>
          </a:xfrm>
          <a:solidFill>
            <a:srgbClr val="00B0F0"/>
          </a:solidFill>
        </p:grpSpPr>
        <p:sp>
          <p:nvSpPr>
            <p:cNvPr id="27" name="Rectangle à coins arrondis 26">
              <a:extLst>
                <a:ext uri="{FF2B5EF4-FFF2-40B4-BE49-F238E27FC236}">
                  <a16:creationId xmlns:a16="http://schemas.microsoft.com/office/drawing/2014/main" id="{3F7BB6B6-67BB-2F4E-A222-A78D7DF14F0E}"/>
                </a:ext>
              </a:extLst>
            </p:cNvPr>
            <p:cNvSpPr/>
            <p:nvPr/>
          </p:nvSpPr>
          <p:spPr>
            <a:xfrm>
              <a:off x="1628" y="243068"/>
              <a:ext cx="1209382" cy="74096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C6C4EADC-906A-354D-BC2A-6028AFDBB69D}"/>
                </a:ext>
              </a:extLst>
            </p:cNvPr>
            <p:cNvSpPr txBox="1"/>
            <p:nvPr/>
          </p:nvSpPr>
          <p:spPr>
            <a:xfrm>
              <a:off x="23330" y="264770"/>
              <a:ext cx="1165978" cy="69756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Adventure</a:t>
              </a: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game</a:t>
              </a: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fans</a:t>
              </a: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6F5C6A77-04B3-7841-A8D3-617C356A5A30}"/>
              </a:ext>
            </a:extLst>
          </p:cNvPr>
          <p:cNvSpPr txBox="1"/>
          <p:nvPr/>
        </p:nvSpPr>
        <p:spPr>
          <a:xfrm>
            <a:off x="3126065" y="1164523"/>
            <a:ext cx="8644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Investigation game with these elements that are dispatched (release date)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A quiz system Twitter "Leads the investigation" (with agency)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- 1 time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frigeratorDeluxeW01-Bold" panose="02010806020202050203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Your investigator's name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- 1 time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frigeratorDeluxeW01-Bold" panose="02010806020202050203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Message hidden in an image (release date)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- 1 time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frigeratorDeluxeW01-Bold" panose="02010806020202050203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Hidden Blacksad object in real life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- 1/month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What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Blacksad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 are you?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- 1 time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frigeratorDeluxeW01-Bold" panose="02010806020202050203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Mini investigation scenario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- 1/month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Blacksad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: collection of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evidence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– 1-2/month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frigeratorDeluxeW01-Bold" panose="02010806020202050203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frigeratorDeluxeW01-Bold" panose="02010806020202050203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A1EE1C-078E-C54D-8C08-EBCF43F349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439" y="3575050"/>
            <a:ext cx="2911555" cy="2742279"/>
          </a:xfrm>
          <a:prstGeom prst="rect">
            <a:avLst/>
          </a:prstGeom>
        </p:spPr>
      </p:pic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039E026E-A425-754D-9802-D5712228E4EF}"/>
              </a:ext>
            </a:extLst>
          </p:cNvPr>
          <p:cNvCxnSpPr>
            <a:cxnSpLocks/>
          </p:cNvCxnSpPr>
          <p:nvPr/>
        </p:nvCxnSpPr>
        <p:spPr>
          <a:xfrm flipH="1" flipV="1">
            <a:off x="7089666" y="2104580"/>
            <a:ext cx="1461249" cy="78862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76B4E1BF-3A2B-104B-80E2-97057685B0E8}"/>
              </a:ext>
            </a:extLst>
          </p:cNvPr>
          <p:cNvCxnSpPr>
            <a:cxnSpLocks/>
          </p:cNvCxnSpPr>
          <p:nvPr/>
        </p:nvCxnSpPr>
        <p:spPr>
          <a:xfrm>
            <a:off x="5861895" y="2767771"/>
            <a:ext cx="1807970" cy="76835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CFC493B8-7D93-0B40-BB45-51746FA748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28" y="3545997"/>
            <a:ext cx="2972138" cy="2815074"/>
          </a:xfrm>
          <a:prstGeom prst="rect">
            <a:avLst/>
          </a:prstGeom>
        </p:spPr>
      </p:pic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805BFB61-1B29-6540-8EAF-54298E5F6B1A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2226097" y="1536700"/>
            <a:ext cx="1050503" cy="200929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A9793C54-5060-8849-ADA7-CECADA09A9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9059" y="2500457"/>
            <a:ext cx="2320414" cy="3805479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234BD8EC-7E85-4830-95E1-2EB4719C0CE4}"/>
              </a:ext>
            </a:extLst>
          </p:cNvPr>
          <p:cNvGrpSpPr/>
          <p:nvPr/>
        </p:nvGrpSpPr>
        <p:grpSpPr>
          <a:xfrm>
            <a:off x="1280495" y="2767771"/>
            <a:ext cx="1288741" cy="490022"/>
            <a:chOff x="1628" y="243068"/>
            <a:chExt cx="1209382" cy="740965"/>
          </a:xfrm>
          <a:solidFill>
            <a:srgbClr val="00B0F0"/>
          </a:solidFill>
        </p:grpSpPr>
        <p:sp>
          <p:nvSpPr>
            <p:cNvPr id="31" name="Rectangle à coins arrondis 26">
              <a:extLst>
                <a:ext uri="{FF2B5EF4-FFF2-40B4-BE49-F238E27FC236}">
                  <a16:creationId xmlns:a16="http://schemas.microsoft.com/office/drawing/2014/main" id="{8A6CFA57-C257-40C3-9E99-172511599ED4}"/>
                </a:ext>
              </a:extLst>
            </p:cNvPr>
            <p:cNvSpPr/>
            <p:nvPr/>
          </p:nvSpPr>
          <p:spPr>
            <a:xfrm>
              <a:off x="1628" y="243068"/>
              <a:ext cx="1209382" cy="74096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6C4E6D67-31E2-4327-91A4-A6CDC9AE4930}"/>
                </a:ext>
              </a:extLst>
            </p:cNvPr>
            <p:cNvSpPr txBox="1"/>
            <p:nvPr/>
          </p:nvSpPr>
          <p:spPr>
            <a:xfrm>
              <a:off x="23330" y="264770"/>
              <a:ext cx="1165978" cy="69756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BtoB</a:t>
              </a:r>
              <a:endPara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0607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>
            <a:extLst>
              <a:ext uri="{FF2B5EF4-FFF2-40B4-BE49-F238E27FC236}">
                <a16:creationId xmlns:a16="http://schemas.microsoft.com/office/drawing/2014/main" id="{ECB6E232-7EDA-D34B-8984-7DE4C3B47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9256">
            <a:off x="5123973" y="-499256"/>
            <a:ext cx="3833604" cy="643753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678040F-012A-4828-9E45-84AC251A5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49" y="-115289"/>
            <a:ext cx="5048931" cy="127981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9F69F9D-E28D-944E-AE92-23E240BC63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416" y="4020730"/>
            <a:ext cx="3715067" cy="289156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884C390-E185-BE48-96E2-7153A8FF50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" y="3883570"/>
            <a:ext cx="3834143" cy="2695117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80918906-A611-0D4C-8FC9-FA376AA39681}"/>
              </a:ext>
            </a:extLst>
          </p:cNvPr>
          <p:cNvSpPr txBox="1"/>
          <p:nvPr/>
        </p:nvSpPr>
        <p:spPr>
          <a:xfrm>
            <a:off x="1294723" y="88090"/>
            <a:ext cx="4611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Heavy" panose="02010906020202050203" pitchFamily="2" charset="0"/>
                <a:ea typeface="+mn-ea"/>
                <a:cs typeface="+mn-cs"/>
              </a:rPr>
              <a:t>Instagram</a:t>
            </a:r>
          </a:p>
        </p:txBody>
      </p:sp>
      <p:pic>
        <p:nvPicPr>
          <p:cNvPr id="31" name="Picture 2" descr="Afficher l'image d'origine">
            <a:extLst>
              <a:ext uri="{FF2B5EF4-FFF2-40B4-BE49-F238E27FC236}">
                <a16:creationId xmlns:a16="http://schemas.microsoft.com/office/drawing/2014/main" id="{5730D087-7C2A-E14D-91ED-E729B1A9B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35" y="1076559"/>
            <a:ext cx="582014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id="{B8ACAB99-0A0C-6D41-824A-BEFE35D6B4C7}"/>
              </a:ext>
            </a:extLst>
          </p:cNvPr>
          <p:cNvGrpSpPr/>
          <p:nvPr/>
        </p:nvGrpSpPr>
        <p:grpSpPr>
          <a:xfrm>
            <a:off x="1141450" y="973172"/>
            <a:ext cx="3100729" cy="740965"/>
            <a:chOff x="1628" y="243068"/>
            <a:chExt cx="1209382" cy="740965"/>
          </a:xfrm>
          <a:solidFill>
            <a:srgbClr val="C00000"/>
          </a:solidFill>
        </p:grpSpPr>
        <p:sp>
          <p:nvSpPr>
            <p:cNvPr id="44" name="Rectangle à coins arrondis 43">
              <a:extLst>
                <a:ext uri="{FF2B5EF4-FFF2-40B4-BE49-F238E27FC236}">
                  <a16:creationId xmlns:a16="http://schemas.microsoft.com/office/drawing/2014/main" id="{1C86AE13-6320-2A44-BA1F-CA362D547B14}"/>
                </a:ext>
              </a:extLst>
            </p:cNvPr>
            <p:cNvSpPr/>
            <p:nvPr/>
          </p:nvSpPr>
          <p:spPr>
            <a:xfrm>
              <a:off x="1628" y="243068"/>
              <a:ext cx="1209382" cy="74096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85C958D6-6169-9C4C-AD2C-D1F5E0EF68A0}"/>
                </a:ext>
              </a:extLst>
            </p:cNvPr>
            <p:cNvSpPr txBox="1"/>
            <p:nvPr/>
          </p:nvSpPr>
          <p:spPr>
            <a:xfrm>
              <a:off x="23330" y="264770"/>
              <a:ext cx="1165978" cy="69756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efrigeratorDeluxeW01-Bold" panose="02010806020202050203" pitchFamily="2" charset="0"/>
                  <a:ea typeface="+mn-ea"/>
                  <a:cs typeface="+mn-cs"/>
                </a:rPr>
                <a:t>Blacskad</a:t>
              </a: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efrigeratorDeluxeW01-Bold" panose="02010806020202050203" pitchFamily="2" charset="0"/>
                  <a:ea typeface="+mn-ea"/>
                  <a:cs typeface="+mn-cs"/>
                </a:rPr>
                <a:t>: Under the Skin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2C2B9822-524B-0249-BDF2-56E8F41AECA5}"/>
              </a:ext>
            </a:extLst>
          </p:cNvPr>
          <p:cNvSpPr/>
          <p:nvPr/>
        </p:nvSpPr>
        <p:spPr>
          <a:xfrm>
            <a:off x="4416080" y="1671185"/>
            <a:ext cx="6096000" cy="17057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Creation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 of 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dedicated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account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Give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 more information about 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game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behind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 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scenes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Create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 exclusive content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Collection of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evidence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frigeratorDeluxeW01-Bold" panose="02010806020202050203" pitchFamily="2" charset="0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323EDC4-BBD3-8044-A6E3-6E8A198114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627" y="4245799"/>
            <a:ext cx="3279986" cy="24599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E5F228E-ED48-CE45-B22F-C28201C46E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794" y="4099084"/>
            <a:ext cx="3439944" cy="2293296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583AE5FB-83A8-9E48-A56C-E4B64923B6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752" y="4222940"/>
            <a:ext cx="3715067" cy="275154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93006CD-1CED-DB49-A72E-E079C196FA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8335" y="4431401"/>
            <a:ext cx="3279986" cy="233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95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>
            <a:extLst>
              <a:ext uri="{FF2B5EF4-FFF2-40B4-BE49-F238E27FC236}">
                <a16:creationId xmlns:a16="http://schemas.microsoft.com/office/drawing/2014/main" id="{ECB6E232-7EDA-D34B-8984-7DE4C3B47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9256">
            <a:off x="5123973" y="-499256"/>
            <a:ext cx="3833604" cy="643753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678040F-012A-4828-9E45-84AC251A5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49" y="-115289"/>
            <a:ext cx="5048931" cy="127981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9F69F9D-E28D-944E-AE92-23E240BC63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416" y="4020730"/>
            <a:ext cx="3715067" cy="289156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884C390-E185-BE48-96E2-7153A8FF50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" y="3883570"/>
            <a:ext cx="3834143" cy="2695117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80918906-A611-0D4C-8FC9-FA376AA39681}"/>
              </a:ext>
            </a:extLst>
          </p:cNvPr>
          <p:cNvSpPr txBox="1"/>
          <p:nvPr/>
        </p:nvSpPr>
        <p:spPr>
          <a:xfrm>
            <a:off x="1294723" y="88090"/>
            <a:ext cx="4611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Heavy" panose="02010906020202050203" pitchFamily="2" charset="0"/>
                <a:ea typeface="+mn-ea"/>
                <a:cs typeface="+mn-cs"/>
              </a:rPr>
              <a:t>Twitch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B8ACAB99-0A0C-6D41-824A-BEFE35D6B4C7}"/>
              </a:ext>
            </a:extLst>
          </p:cNvPr>
          <p:cNvGrpSpPr/>
          <p:nvPr/>
        </p:nvGrpSpPr>
        <p:grpSpPr>
          <a:xfrm>
            <a:off x="1141450" y="973172"/>
            <a:ext cx="3100729" cy="740965"/>
            <a:chOff x="1628" y="243068"/>
            <a:chExt cx="1209382" cy="740965"/>
          </a:xfrm>
          <a:solidFill>
            <a:srgbClr val="6441A5"/>
          </a:solidFill>
        </p:grpSpPr>
        <p:sp>
          <p:nvSpPr>
            <p:cNvPr id="44" name="Rectangle à coins arrondis 43">
              <a:extLst>
                <a:ext uri="{FF2B5EF4-FFF2-40B4-BE49-F238E27FC236}">
                  <a16:creationId xmlns:a16="http://schemas.microsoft.com/office/drawing/2014/main" id="{1C86AE13-6320-2A44-BA1F-CA362D547B14}"/>
                </a:ext>
              </a:extLst>
            </p:cNvPr>
            <p:cNvSpPr/>
            <p:nvPr/>
          </p:nvSpPr>
          <p:spPr>
            <a:xfrm>
              <a:off x="1628" y="243068"/>
              <a:ext cx="1209382" cy="74096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85C958D6-6169-9C4C-AD2C-D1F5E0EF68A0}"/>
                </a:ext>
              </a:extLst>
            </p:cNvPr>
            <p:cNvSpPr txBox="1"/>
            <p:nvPr/>
          </p:nvSpPr>
          <p:spPr>
            <a:xfrm>
              <a:off x="23330" y="264770"/>
              <a:ext cx="1165978" cy="69756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efrigeratorDeluxeW01-Bold" panose="02010806020202050203" pitchFamily="2" charset="0"/>
                  <a:ea typeface="+mn-ea"/>
                  <a:cs typeface="+mn-cs"/>
                </a:rPr>
                <a:t>Blacskad</a:t>
              </a:r>
              <a:r>
                <a:rPr kumimoji="0" lang="fr-F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efrigeratorDeluxeW01-Bold" panose="02010806020202050203" pitchFamily="2" charset="0"/>
                  <a:ea typeface="+mn-ea"/>
                  <a:cs typeface="+mn-cs"/>
                </a:rPr>
                <a:t>: Under the Skin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2C2B9822-524B-0249-BDF2-56E8F41AECA5}"/>
              </a:ext>
            </a:extLst>
          </p:cNvPr>
          <p:cNvSpPr/>
          <p:nvPr/>
        </p:nvSpPr>
        <p:spPr>
          <a:xfrm>
            <a:off x="4265533" y="1509581"/>
            <a:ext cx="5632795" cy="2536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Launch or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prelaunch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 Twitch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streams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 to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raise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preorders</a:t>
            </a:r>
            <a:r>
              <a:rPr lang="fr-FR" dirty="0">
                <a:solidFill>
                  <a:prstClr val="black"/>
                </a:solidFill>
                <a:latin typeface="RefrigeratorDeluxeW01-Bold" panose="02010806020202050203" pitchFamily="2" charset="0"/>
              </a:rPr>
              <a:t>/</a:t>
            </a:r>
            <a:r>
              <a:rPr lang="fr-FR" dirty="0" err="1">
                <a:solidFill>
                  <a:prstClr val="black"/>
                </a:solidFill>
                <a:latin typeface="RefrigeratorDeluxeW01-Bold" panose="02010806020202050203" pitchFamily="2" charset="0"/>
              </a:rPr>
              <a:t>orders</a:t>
            </a:r>
            <a:endParaRPr lang="fr-FR" dirty="0">
              <a:solidFill>
                <a:prstClr val="black"/>
              </a:solidFill>
              <a:latin typeface="RefrigeratorDeluxeW01-Bold" panose="02010806020202050203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15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Bold" panose="02010806020202050203" pitchFamily="2" charset="0"/>
                <a:ea typeface="+mn-ea"/>
                <a:cs typeface="+mn-cs"/>
              </a:rPr>
              <a:t>streame</a:t>
            </a:r>
            <a:r>
              <a:rPr lang="fr-FR" dirty="0" err="1">
                <a:solidFill>
                  <a:prstClr val="black"/>
                </a:solidFill>
                <a:latin typeface="RefrigeratorDeluxeW01-Bold" panose="02010806020202050203" pitchFamily="2" charset="0"/>
              </a:rPr>
              <a:t>rs</a:t>
            </a:r>
            <a:r>
              <a:rPr lang="fr-FR" dirty="0">
                <a:solidFill>
                  <a:prstClr val="black"/>
                </a:solidFill>
                <a:latin typeface="RefrigeratorDeluxeW01-Bold" panose="02010806020202050203" pitchFamily="2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RefrigeratorDeluxeW01-Bold" panose="02010806020202050203" pitchFamily="2" charset="0"/>
              </a:rPr>
              <a:t>from</a:t>
            </a:r>
            <a:r>
              <a:rPr lang="fr-FR" dirty="0">
                <a:solidFill>
                  <a:prstClr val="black"/>
                </a:solidFill>
                <a:latin typeface="RefrigeratorDeluxeW01-Bold" panose="02010806020202050203" pitchFamily="2" charset="0"/>
              </a:rPr>
              <a:t> the main </a:t>
            </a:r>
            <a:r>
              <a:rPr lang="fr-FR" dirty="0" err="1">
                <a:solidFill>
                  <a:prstClr val="black"/>
                </a:solidFill>
                <a:latin typeface="RefrigeratorDeluxeW01-Bold" panose="02010806020202050203" pitchFamily="2" charset="0"/>
              </a:rPr>
              <a:t>targeted</a:t>
            </a:r>
            <a:r>
              <a:rPr lang="fr-FR" dirty="0">
                <a:solidFill>
                  <a:prstClr val="black"/>
                </a:solidFill>
                <a:latin typeface="RefrigeratorDeluxeW01-Bold" panose="02010806020202050203" pitchFamily="2" charset="0"/>
              </a:rPr>
              <a:t> countries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frigeratorDeluxeW01-Bold" panose="02010806020202050203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fr-FR" dirty="0">
                <a:solidFill>
                  <a:prstClr val="black"/>
                </a:solidFill>
                <a:latin typeface="RefrigeratorDeluxeW01-Bold" panose="02010806020202050203" pitchFamily="2" charset="0"/>
              </a:rPr>
              <a:t>Explore the </a:t>
            </a:r>
            <a:r>
              <a:rPr lang="fr-FR" dirty="0" err="1">
                <a:solidFill>
                  <a:prstClr val="black"/>
                </a:solidFill>
                <a:latin typeface="RefrigeratorDeluxeW01-Bold" panose="02010806020202050203" pitchFamily="2" charset="0"/>
              </a:rPr>
              <a:t>possibility</a:t>
            </a:r>
            <a:r>
              <a:rPr lang="fr-FR" dirty="0">
                <a:solidFill>
                  <a:prstClr val="black"/>
                </a:solidFill>
                <a:latin typeface="RefrigeratorDeluxeW01-Bold" panose="02010806020202050203" pitchFamily="2" charset="0"/>
              </a:rPr>
              <a:t> of </a:t>
            </a:r>
            <a:r>
              <a:rPr lang="fr-FR" dirty="0" err="1">
                <a:solidFill>
                  <a:prstClr val="black"/>
                </a:solidFill>
                <a:latin typeface="RefrigeratorDeluxeW01-Bold" panose="02010806020202050203" pitchFamily="2" charset="0"/>
              </a:rPr>
              <a:t>having</a:t>
            </a:r>
            <a:r>
              <a:rPr lang="fr-FR" dirty="0">
                <a:solidFill>
                  <a:prstClr val="black"/>
                </a:solidFill>
                <a:latin typeface="RefrigeratorDeluxeW01-Bold" panose="02010806020202050203" pitchFamily="2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RefrigeratorDeluxeW01-Bold" panose="02010806020202050203" pitchFamily="2" charset="0"/>
              </a:rPr>
              <a:t>some</a:t>
            </a:r>
            <a:r>
              <a:rPr lang="fr-FR" dirty="0">
                <a:solidFill>
                  <a:prstClr val="black"/>
                </a:solidFill>
                <a:latin typeface="RefrigeratorDeluxeW01-Bold" panose="02010806020202050203" pitchFamily="2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RefrigeratorDeluxeW01-Bold" panose="02010806020202050203" pitchFamily="2" charset="0"/>
              </a:rPr>
              <a:t>Blackad</a:t>
            </a:r>
            <a:r>
              <a:rPr lang="fr-FR" dirty="0">
                <a:solidFill>
                  <a:prstClr val="black"/>
                </a:solidFill>
                <a:latin typeface="RefrigeratorDeluxeW01-Bold" panose="02010806020202050203" pitchFamily="2" charset="0"/>
              </a:rPr>
              <a:t> dotations for the streamers to </a:t>
            </a:r>
            <a:r>
              <a:rPr lang="fr-FR" dirty="0" err="1">
                <a:solidFill>
                  <a:prstClr val="black"/>
                </a:solidFill>
                <a:latin typeface="RefrigeratorDeluxeW01-Bold" panose="02010806020202050203" pitchFamily="2" charset="0"/>
              </a:rPr>
              <a:t>give</a:t>
            </a:r>
            <a:r>
              <a:rPr lang="fr-FR" dirty="0">
                <a:solidFill>
                  <a:prstClr val="black"/>
                </a:solidFill>
                <a:latin typeface="RefrigeratorDeluxeW01-Bold" panose="02010806020202050203" pitchFamily="2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RefrigeratorDeluxeW01-Bold" panose="02010806020202050203" pitchFamily="2" charset="0"/>
              </a:rPr>
              <a:t>away</a:t>
            </a:r>
            <a:endParaRPr lang="fr-FR" dirty="0">
              <a:solidFill>
                <a:prstClr val="black"/>
              </a:solidFill>
              <a:latin typeface="RefrigeratorDeluxeW01-Bold" panose="02010806020202050203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fr-FR" dirty="0">
              <a:solidFill>
                <a:prstClr val="black"/>
              </a:solidFill>
              <a:latin typeface="RefrigeratorDeluxeW01-Bold" panose="02010806020202050203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frigeratorDeluxeW01-Bold" panose="02010806020202050203" pitchFamily="2" charset="0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323EDC4-BBD3-8044-A6E3-6E8A198114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627" y="4245799"/>
            <a:ext cx="3279986" cy="24599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E5F228E-ED48-CE45-B22F-C28201C46E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794" y="4099084"/>
            <a:ext cx="3439944" cy="2293296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583AE5FB-83A8-9E48-A56C-E4B64923B6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752" y="4222940"/>
            <a:ext cx="3715067" cy="275154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93006CD-1CED-DB49-A72E-E079C196FA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8335" y="4431401"/>
            <a:ext cx="3279986" cy="233850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8B044D6-62D7-4B26-9916-15EBAA797F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20" y="978862"/>
            <a:ext cx="712485" cy="71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41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&#10;&#10;Description générée automatiquement">
            <a:extLst>
              <a:ext uri="{FF2B5EF4-FFF2-40B4-BE49-F238E27FC236}">
                <a16:creationId xmlns:a16="http://schemas.microsoft.com/office/drawing/2014/main" id="{4D57170D-F1E9-4971-8FBC-DCF20466E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9" name="Image 128">
            <a:extLst>
              <a:ext uri="{FF2B5EF4-FFF2-40B4-BE49-F238E27FC236}">
                <a16:creationId xmlns:a16="http://schemas.microsoft.com/office/drawing/2014/main" id="{B5330E90-0977-46A3-B5F5-C9FC62EAB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34263" y="1670642"/>
            <a:ext cx="962637" cy="246221"/>
          </a:xfrm>
          <a:prstGeom prst="rect">
            <a:avLst/>
          </a:prstGeom>
        </p:spPr>
      </p:pic>
      <p:pic>
        <p:nvPicPr>
          <p:cNvPr id="130" name="Image 129">
            <a:extLst>
              <a:ext uri="{FF2B5EF4-FFF2-40B4-BE49-F238E27FC236}">
                <a16:creationId xmlns:a16="http://schemas.microsoft.com/office/drawing/2014/main" id="{DA60B078-51A6-4C1A-8CF8-45B8C22CD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18972" y="1672523"/>
            <a:ext cx="962637" cy="246221"/>
          </a:xfrm>
          <a:prstGeom prst="rect">
            <a:avLst/>
          </a:prstGeom>
        </p:spPr>
      </p:pic>
      <p:pic>
        <p:nvPicPr>
          <p:cNvPr id="131" name="Image 130">
            <a:extLst>
              <a:ext uri="{FF2B5EF4-FFF2-40B4-BE49-F238E27FC236}">
                <a16:creationId xmlns:a16="http://schemas.microsoft.com/office/drawing/2014/main" id="{7D335ECE-B3B6-4B4F-AAB0-0890B4D68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47397" y="1672523"/>
            <a:ext cx="962637" cy="246221"/>
          </a:xfrm>
          <a:prstGeom prst="rect">
            <a:avLst/>
          </a:prstGeom>
        </p:spPr>
      </p:pic>
      <p:pic>
        <p:nvPicPr>
          <p:cNvPr id="132" name="Image 131">
            <a:extLst>
              <a:ext uri="{FF2B5EF4-FFF2-40B4-BE49-F238E27FC236}">
                <a16:creationId xmlns:a16="http://schemas.microsoft.com/office/drawing/2014/main" id="{68B55019-3544-4550-9EFB-88AAE8319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77733" y="1672523"/>
            <a:ext cx="962637" cy="246221"/>
          </a:xfrm>
          <a:prstGeom prst="rect">
            <a:avLst/>
          </a:prstGeom>
        </p:spPr>
      </p:pic>
      <p:pic>
        <p:nvPicPr>
          <p:cNvPr id="133" name="Image 132">
            <a:extLst>
              <a:ext uri="{FF2B5EF4-FFF2-40B4-BE49-F238E27FC236}">
                <a16:creationId xmlns:a16="http://schemas.microsoft.com/office/drawing/2014/main" id="{76A8737A-2716-44F0-9871-9F5C037E6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018417" y="1647506"/>
            <a:ext cx="962637" cy="246221"/>
          </a:xfrm>
          <a:prstGeom prst="rect">
            <a:avLst/>
          </a:prstGeom>
        </p:spPr>
      </p:pic>
      <p:pic>
        <p:nvPicPr>
          <p:cNvPr id="134" name="Image 133">
            <a:extLst>
              <a:ext uri="{FF2B5EF4-FFF2-40B4-BE49-F238E27FC236}">
                <a16:creationId xmlns:a16="http://schemas.microsoft.com/office/drawing/2014/main" id="{4785C4E8-9634-4063-9561-D50870E88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18770" y="1672523"/>
            <a:ext cx="962637" cy="246221"/>
          </a:xfrm>
          <a:prstGeom prst="rect">
            <a:avLst/>
          </a:prstGeom>
        </p:spPr>
      </p:pic>
      <p:pic>
        <p:nvPicPr>
          <p:cNvPr id="135" name="Image 134">
            <a:extLst>
              <a:ext uri="{FF2B5EF4-FFF2-40B4-BE49-F238E27FC236}">
                <a16:creationId xmlns:a16="http://schemas.microsoft.com/office/drawing/2014/main" id="{12D79B9A-1743-4111-B2BE-D6A5C1083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230823" y="1657701"/>
            <a:ext cx="825500" cy="246221"/>
          </a:xfrm>
          <a:prstGeom prst="rect">
            <a:avLst/>
          </a:prstGeom>
        </p:spPr>
      </p:pic>
      <p:pic>
        <p:nvPicPr>
          <p:cNvPr id="136" name="Image 135">
            <a:extLst>
              <a:ext uri="{FF2B5EF4-FFF2-40B4-BE49-F238E27FC236}">
                <a16:creationId xmlns:a16="http://schemas.microsoft.com/office/drawing/2014/main" id="{5E2D303F-F202-4C8A-944E-559927623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841732" y="1672523"/>
            <a:ext cx="962637" cy="24622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1E0B10C-432A-44A0-A873-57C8F1789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9706" y="1670653"/>
            <a:ext cx="962637" cy="24622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181FFD2-0C87-4AF7-972B-B3AFDE9E1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9" y="-178222"/>
            <a:ext cx="5937321" cy="15050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90A30E32-0FA8-4FB2-9F40-A8D468F70981}"/>
              </a:ext>
            </a:extLst>
          </p:cNvPr>
          <p:cNvSpPr/>
          <p:nvPr/>
        </p:nvSpPr>
        <p:spPr>
          <a:xfrm>
            <a:off x="0" y="6018189"/>
            <a:ext cx="12192000" cy="8398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7D53674-DE1E-468A-A8E5-C161312FF709}"/>
              </a:ext>
            </a:extLst>
          </p:cNvPr>
          <p:cNvSpPr/>
          <p:nvPr/>
        </p:nvSpPr>
        <p:spPr>
          <a:xfrm>
            <a:off x="0" y="5065587"/>
            <a:ext cx="12192000" cy="8398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EC140AE-8AE8-430E-8D18-C57B9F491A6E}"/>
              </a:ext>
            </a:extLst>
          </p:cNvPr>
          <p:cNvSpPr/>
          <p:nvPr/>
        </p:nvSpPr>
        <p:spPr>
          <a:xfrm>
            <a:off x="0" y="3993868"/>
            <a:ext cx="12192000" cy="7954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478962-D16F-4315-8AB8-E79616E243B0}"/>
              </a:ext>
            </a:extLst>
          </p:cNvPr>
          <p:cNvSpPr/>
          <p:nvPr/>
        </p:nvSpPr>
        <p:spPr>
          <a:xfrm>
            <a:off x="0" y="2224920"/>
            <a:ext cx="12192000" cy="8398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F01BB48-A959-450C-9B3C-69920B3D6750}"/>
              </a:ext>
            </a:extLst>
          </p:cNvPr>
          <p:cNvSpPr/>
          <p:nvPr/>
        </p:nvSpPr>
        <p:spPr>
          <a:xfrm>
            <a:off x="0" y="3122507"/>
            <a:ext cx="12192000" cy="8398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A440E134-3707-4591-B828-6FF5E3BA97A5}"/>
              </a:ext>
            </a:extLst>
          </p:cNvPr>
          <p:cNvSpPr txBox="1"/>
          <p:nvPr/>
        </p:nvSpPr>
        <p:spPr>
          <a:xfrm>
            <a:off x="11170976" y="1657701"/>
            <a:ext cx="8781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SEPTEMBER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DCBA9A76-8297-47C1-84CA-21C251C9C3DB}"/>
              </a:ext>
            </a:extLst>
          </p:cNvPr>
          <p:cNvSpPr txBox="1"/>
          <p:nvPr/>
        </p:nvSpPr>
        <p:spPr>
          <a:xfrm>
            <a:off x="147319" y="1676084"/>
            <a:ext cx="7054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JANUARY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088E359B-A444-4DB0-8C32-A2FB50901553}"/>
              </a:ext>
            </a:extLst>
          </p:cNvPr>
          <p:cNvSpPr txBox="1"/>
          <p:nvPr/>
        </p:nvSpPr>
        <p:spPr>
          <a:xfrm>
            <a:off x="1487804" y="1676084"/>
            <a:ext cx="794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FEBRUARY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DBEF83B5-EC81-43A3-B683-1D1E1CE4B8F3}"/>
              </a:ext>
            </a:extLst>
          </p:cNvPr>
          <p:cNvSpPr txBox="1"/>
          <p:nvPr/>
        </p:nvSpPr>
        <p:spPr>
          <a:xfrm>
            <a:off x="2892521" y="1676083"/>
            <a:ext cx="635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90AC9BFD-FC58-44DF-830D-DFB6B2000D75}"/>
              </a:ext>
            </a:extLst>
          </p:cNvPr>
          <p:cNvSpPr txBox="1"/>
          <p:nvPr/>
        </p:nvSpPr>
        <p:spPr>
          <a:xfrm>
            <a:off x="4340660" y="1676428"/>
            <a:ext cx="635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D6C8C8B5-2EA0-42CC-A18E-0186D84DD4A4}"/>
              </a:ext>
            </a:extLst>
          </p:cNvPr>
          <p:cNvSpPr txBox="1"/>
          <p:nvPr/>
        </p:nvSpPr>
        <p:spPr>
          <a:xfrm>
            <a:off x="5762437" y="1676083"/>
            <a:ext cx="635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94B98F26-17CA-4407-921D-81F63194DAFC}"/>
              </a:ext>
            </a:extLst>
          </p:cNvPr>
          <p:cNvSpPr txBox="1"/>
          <p:nvPr/>
        </p:nvSpPr>
        <p:spPr>
          <a:xfrm>
            <a:off x="7212396" y="1650023"/>
            <a:ext cx="635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57BF1F94-BFDB-44EC-A425-D013E3C2ABF5}"/>
              </a:ext>
            </a:extLst>
          </p:cNvPr>
          <p:cNvSpPr txBox="1"/>
          <p:nvPr/>
        </p:nvSpPr>
        <p:spPr>
          <a:xfrm>
            <a:off x="8682722" y="1676083"/>
            <a:ext cx="635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JULY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51B9CB9C-BD01-442F-84F6-9078D0FA2886}"/>
              </a:ext>
            </a:extLst>
          </p:cNvPr>
          <p:cNvSpPr txBox="1"/>
          <p:nvPr/>
        </p:nvSpPr>
        <p:spPr>
          <a:xfrm>
            <a:off x="10089455" y="1676083"/>
            <a:ext cx="635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AUGUST</a:t>
            </a:r>
          </a:p>
        </p:txBody>
      </p: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9CAA6F37-59CF-42C3-AC2E-1297711C7B6D}"/>
              </a:ext>
            </a:extLst>
          </p:cNvPr>
          <p:cNvCxnSpPr>
            <a:cxnSpLocks/>
          </p:cNvCxnSpPr>
          <p:nvPr/>
        </p:nvCxnSpPr>
        <p:spPr>
          <a:xfrm flipH="1" flipV="1">
            <a:off x="12061290" y="1475001"/>
            <a:ext cx="38983" cy="53829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CF097E8B-83CA-41CB-9F63-3F8521687915}"/>
              </a:ext>
            </a:extLst>
          </p:cNvPr>
          <p:cNvCxnSpPr>
            <a:cxnSpLocks/>
          </p:cNvCxnSpPr>
          <p:nvPr/>
        </p:nvCxnSpPr>
        <p:spPr>
          <a:xfrm flipV="1">
            <a:off x="1040650" y="1475001"/>
            <a:ext cx="14605" cy="53829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6701CD4A-0AD6-495B-B305-3C17F9C1B1DF}"/>
              </a:ext>
            </a:extLst>
          </p:cNvPr>
          <p:cNvCxnSpPr>
            <a:cxnSpLocks/>
          </p:cNvCxnSpPr>
          <p:nvPr/>
        </p:nvCxnSpPr>
        <p:spPr>
          <a:xfrm flipV="1">
            <a:off x="2482995" y="1475000"/>
            <a:ext cx="2606" cy="5383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BAEFFD1C-6347-46F7-B399-AFC9BDAFE6A5}"/>
              </a:ext>
            </a:extLst>
          </p:cNvPr>
          <p:cNvCxnSpPr>
            <a:cxnSpLocks/>
          </p:cNvCxnSpPr>
          <p:nvPr/>
        </p:nvCxnSpPr>
        <p:spPr>
          <a:xfrm flipH="1" flipV="1">
            <a:off x="11134930" y="1474999"/>
            <a:ext cx="54834" cy="53830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42520E55-1377-4440-9B83-EF593CF3BF70}"/>
              </a:ext>
            </a:extLst>
          </p:cNvPr>
          <p:cNvCxnSpPr>
            <a:cxnSpLocks/>
          </p:cNvCxnSpPr>
          <p:nvPr/>
        </p:nvCxnSpPr>
        <p:spPr>
          <a:xfrm flipH="1" flipV="1">
            <a:off x="3934638" y="1474999"/>
            <a:ext cx="29831" cy="53830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0979930B-8C6D-4EEB-B905-BA287EE9F500}"/>
              </a:ext>
            </a:extLst>
          </p:cNvPr>
          <p:cNvCxnSpPr>
            <a:cxnSpLocks/>
          </p:cNvCxnSpPr>
          <p:nvPr/>
        </p:nvCxnSpPr>
        <p:spPr>
          <a:xfrm flipH="1" flipV="1">
            <a:off x="5364985" y="1474999"/>
            <a:ext cx="40254" cy="53830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63D39E82-55DA-4D42-830E-D7CD7F3F8A2A}"/>
              </a:ext>
            </a:extLst>
          </p:cNvPr>
          <p:cNvCxnSpPr>
            <a:cxnSpLocks/>
          </p:cNvCxnSpPr>
          <p:nvPr/>
        </p:nvCxnSpPr>
        <p:spPr>
          <a:xfrm flipH="1" flipV="1">
            <a:off x="6827016" y="1475001"/>
            <a:ext cx="10496" cy="53829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7B61115C-E36D-4B30-93F4-D7FF1DB28128}"/>
              </a:ext>
            </a:extLst>
          </p:cNvPr>
          <p:cNvCxnSpPr>
            <a:cxnSpLocks/>
          </p:cNvCxnSpPr>
          <p:nvPr/>
        </p:nvCxnSpPr>
        <p:spPr>
          <a:xfrm flipH="1" flipV="1">
            <a:off x="8257364" y="1474999"/>
            <a:ext cx="81933" cy="53830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DCCE9AD2-5C44-4A81-B152-B7654EC6F25C}"/>
              </a:ext>
            </a:extLst>
          </p:cNvPr>
          <p:cNvCxnSpPr>
            <a:cxnSpLocks/>
          </p:cNvCxnSpPr>
          <p:nvPr/>
        </p:nvCxnSpPr>
        <p:spPr>
          <a:xfrm flipH="1" flipV="1">
            <a:off x="9727962" y="1475001"/>
            <a:ext cx="22043" cy="53829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Flèche : droite 96">
            <a:extLst>
              <a:ext uri="{FF2B5EF4-FFF2-40B4-BE49-F238E27FC236}">
                <a16:creationId xmlns:a16="http://schemas.microsoft.com/office/drawing/2014/main" id="{B03A3908-D114-4281-BC55-64E947D19C36}"/>
              </a:ext>
            </a:extLst>
          </p:cNvPr>
          <p:cNvSpPr/>
          <p:nvPr/>
        </p:nvSpPr>
        <p:spPr>
          <a:xfrm>
            <a:off x="0" y="1937482"/>
            <a:ext cx="12192000" cy="387036"/>
          </a:xfrm>
          <a:prstGeom prst="rightArrow">
            <a:avLst>
              <a:gd name="adj1" fmla="val 50000"/>
              <a:gd name="adj2" fmla="val 1725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0F8DACE3-C876-4990-84D9-15C133CA0AA7}"/>
              </a:ext>
            </a:extLst>
          </p:cNvPr>
          <p:cNvSpPr txBox="1"/>
          <p:nvPr/>
        </p:nvSpPr>
        <p:spPr>
          <a:xfrm>
            <a:off x="3576248" y="1922304"/>
            <a:ext cx="2814425" cy="36933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MARKETING</a:t>
            </a:r>
          </a:p>
        </p:txBody>
      </p:sp>
      <p:sp>
        <p:nvSpPr>
          <p:cNvPr id="99" name="Flèche : droite 98">
            <a:extLst>
              <a:ext uri="{FF2B5EF4-FFF2-40B4-BE49-F238E27FC236}">
                <a16:creationId xmlns:a16="http://schemas.microsoft.com/office/drawing/2014/main" id="{080C9902-1A8C-4CA8-8BB9-ADED8C9C1A16}"/>
              </a:ext>
            </a:extLst>
          </p:cNvPr>
          <p:cNvSpPr/>
          <p:nvPr/>
        </p:nvSpPr>
        <p:spPr>
          <a:xfrm>
            <a:off x="0" y="4720505"/>
            <a:ext cx="12192000" cy="387036"/>
          </a:xfrm>
          <a:prstGeom prst="rightArrow">
            <a:avLst>
              <a:gd name="adj1" fmla="val 50000"/>
              <a:gd name="adj2" fmla="val 17251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32048BF7-3E16-49F2-B8BA-4F4457029CC9}"/>
              </a:ext>
            </a:extLst>
          </p:cNvPr>
          <p:cNvSpPr txBox="1"/>
          <p:nvPr/>
        </p:nvSpPr>
        <p:spPr>
          <a:xfrm>
            <a:off x="2533117" y="4705327"/>
            <a:ext cx="3983206" cy="36933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</a:t>
            </a: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11132AEC-A90D-4C5E-8B3F-A1AAF7395DF3}"/>
              </a:ext>
            </a:extLst>
          </p:cNvPr>
          <p:cNvSpPr txBox="1"/>
          <p:nvPr/>
        </p:nvSpPr>
        <p:spPr>
          <a:xfrm>
            <a:off x="132715" y="2526618"/>
            <a:ext cx="907935" cy="261610"/>
          </a:xfrm>
          <a:prstGeom prst="rect">
            <a:avLst/>
          </a:prstGeom>
          <a:solidFill>
            <a:srgbClr val="C5E0B4"/>
          </a:solidFill>
          <a:ln w="19050">
            <a:solidFill>
              <a:srgbClr val="54823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Angoulême</a:t>
            </a: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5187F50F-1644-48FC-A1E9-CA942B6F85A7}"/>
              </a:ext>
            </a:extLst>
          </p:cNvPr>
          <p:cNvSpPr txBox="1"/>
          <p:nvPr/>
        </p:nvSpPr>
        <p:spPr>
          <a:xfrm>
            <a:off x="3959729" y="3209649"/>
            <a:ext cx="911313" cy="338554"/>
          </a:xfrm>
          <a:prstGeom prst="rect">
            <a:avLst/>
          </a:prstGeom>
          <a:solidFill>
            <a:srgbClr val="C5E0B4"/>
          </a:solidFill>
          <a:ln w="19050">
            <a:solidFill>
              <a:srgbClr val="54823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Steam store page release</a:t>
            </a: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2ED9E2D0-C6CF-4E57-A1FF-1B9618C713A3}"/>
              </a:ext>
            </a:extLst>
          </p:cNvPr>
          <p:cNvSpPr txBox="1"/>
          <p:nvPr/>
        </p:nvSpPr>
        <p:spPr>
          <a:xfrm>
            <a:off x="8552874" y="4133407"/>
            <a:ext cx="886001" cy="338554"/>
          </a:xfrm>
          <a:prstGeom prst="rect">
            <a:avLst/>
          </a:prstGeom>
          <a:solidFill>
            <a:srgbClr val="C5E0B4"/>
          </a:solidFill>
          <a:ln w="19050">
            <a:solidFill>
              <a:srgbClr val="54823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Trailer 2 - Gameplay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735D4774-FCAD-49FC-B574-0BDE6130BB1E}"/>
              </a:ext>
            </a:extLst>
          </p:cNvPr>
          <p:cNvSpPr txBox="1"/>
          <p:nvPr/>
        </p:nvSpPr>
        <p:spPr>
          <a:xfrm>
            <a:off x="4201059" y="4302684"/>
            <a:ext cx="855312" cy="230832"/>
          </a:xfrm>
          <a:prstGeom prst="rect">
            <a:avLst/>
          </a:prstGeom>
          <a:solidFill>
            <a:srgbClr val="C5E0B4"/>
          </a:solidFill>
          <a:ln w="19050">
            <a:solidFill>
              <a:srgbClr val="54823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Story Trailer</a:t>
            </a: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DEE1D256-7089-4F60-9177-A20F178F22DF}"/>
              </a:ext>
            </a:extLst>
          </p:cNvPr>
          <p:cNvSpPr txBox="1"/>
          <p:nvPr/>
        </p:nvSpPr>
        <p:spPr>
          <a:xfrm>
            <a:off x="4100101" y="6275905"/>
            <a:ext cx="1155346" cy="215444"/>
          </a:xfrm>
          <a:prstGeom prst="rect">
            <a:avLst/>
          </a:prstGeom>
          <a:solidFill>
            <a:srgbClr val="FF6565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Announce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Story Trailer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B061312F-9DDF-413A-A146-97A245FD8DA6}"/>
              </a:ext>
            </a:extLst>
          </p:cNvPr>
          <p:cNvSpPr txBox="1"/>
          <p:nvPr/>
        </p:nvSpPr>
        <p:spPr>
          <a:xfrm>
            <a:off x="9741627" y="4217104"/>
            <a:ext cx="954924" cy="215444"/>
          </a:xfrm>
          <a:prstGeom prst="rect">
            <a:avLst/>
          </a:prstGeom>
          <a:solidFill>
            <a:srgbClr val="C5E0B4"/>
          </a:solidFill>
          <a:ln w="19050">
            <a:solidFill>
              <a:srgbClr val="54823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Making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2</a:t>
            </a: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FE5283AA-69B4-4843-ACB1-D63FF4A0039D}"/>
              </a:ext>
            </a:extLst>
          </p:cNvPr>
          <p:cNvSpPr txBox="1"/>
          <p:nvPr/>
        </p:nvSpPr>
        <p:spPr>
          <a:xfrm>
            <a:off x="10096560" y="2529446"/>
            <a:ext cx="899212" cy="215444"/>
          </a:xfrm>
          <a:prstGeom prst="rect">
            <a:avLst/>
          </a:prstGeom>
          <a:solidFill>
            <a:srgbClr val="C5E0B4"/>
          </a:solidFill>
          <a:ln w="19050">
            <a:solidFill>
              <a:srgbClr val="54823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Gamescom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2019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6BA53C0A-C9A4-4F1E-A5AF-A6CE80D7C62E}"/>
              </a:ext>
            </a:extLst>
          </p:cNvPr>
          <p:cNvSpPr txBox="1"/>
          <p:nvPr/>
        </p:nvSpPr>
        <p:spPr>
          <a:xfrm>
            <a:off x="11267058" y="4161904"/>
            <a:ext cx="794682" cy="215444"/>
          </a:xfrm>
          <a:prstGeom prst="rect">
            <a:avLst/>
          </a:prstGeom>
          <a:solidFill>
            <a:srgbClr val="C5E0B4"/>
          </a:solidFill>
          <a:ln w="19050">
            <a:solidFill>
              <a:srgbClr val="54823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Launch Trailer</a:t>
            </a: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166EB240-405C-4543-9B1D-C34EAF57CD76}"/>
              </a:ext>
            </a:extLst>
          </p:cNvPr>
          <p:cNvSpPr txBox="1"/>
          <p:nvPr/>
        </p:nvSpPr>
        <p:spPr>
          <a:xfrm>
            <a:off x="8328402" y="3667271"/>
            <a:ext cx="1008387" cy="2154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54823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Steam </a:t>
            </a: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preorders</a:t>
            </a:r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72387BE9-7F39-441E-BEF7-99D0F18E3511}"/>
              </a:ext>
            </a:extLst>
          </p:cNvPr>
          <p:cNvSpPr txBox="1"/>
          <p:nvPr/>
        </p:nvSpPr>
        <p:spPr>
          <a:xfrm>
            <a:off x="6837512" y="2521820"/>
            <a:ext cx="849518" cy="246221"/>
          </a:xfrm>
          <a:prstGeom prst="rect">
            <a:avLst/>
          </a:prstGeom>
          <a:solidFill>
            <a:srgbClr val="C5E0B4"/>
          </a:solidFill>
          <a:ln w="19050">
            <a:solidFill>
              <a:srgbClr val="54823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E3</a:t>
            </a:r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9F98E172-C123-4B89-8A6D-E2F64E2B49A9}"/>
              </a:ext>
            </a:extLst>
          </p:cNvPr>
          <p:cNvSpPr txBox="1"/>
          <p:nvPr/>
        </p:nvSpPr>
        <p:spPr>
          <a:xfrm>
            <a:off x="8329629" y="3443144"/>
            <a:ext cx="1267624" cy="215444"/>
          </a:xfrm>
          <a:prstGeom prst="rect">
            <a:avLst/>
          </a:prstGeom>
          <a:solidFill>
            <a:srgbClr val="C5E0B4"/>
          </a:solidFill>
          <a:ln w="19050">
            <a:solidFill>
              <a:srgbClr val="54823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PS4 / XONE </a:t>
            </a: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preorders</a:t>
            </a:r>
            <a:endParaRPr kumimoji="0" lang="fr-FR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3E201A63-3A67-478F-9DE7-432E87382275}"/>
              </a:ext>
            </a:extLst>
          </p:cNvPr>
          <p:cNvSpPr txBox="1"/>
          <p:nvPr/>
        </p:nvSpPr>
        <p:spPr>
          <a:xfrm>
            <a:off x="11228764" y="3443144"/>
            <a:ext cx="788093" cy="215444"/>
          </a:xfrm>
          <a:prstGeom prst="rect">
            <a:avLst/>
          </a:prstGeom>
          <a:solidFill>
            <a:srgbClr val="C5E0B4"/>
          </a:solidFill>
          <a:ln w="19050">
            <a:solidFill>
              <a:srgbClr val="54823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</a:t>
            </a:r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A1F2226C-C389-4297-A2B7-B78904E1B68B}"/>
              </a:ext>
            </a:extLst>
          </p:cNvPr>
          <p:cNvSpPr txBox="1"/>
          <p:nvPr/>
        </p:nvSpPr>
        <p:spPr>
          <a:xfrm>
            <a:off x="4419494" y="3597581"/>
            <a:ext cx="948900" cy="307777"/>
          </a:xfrm>
          <a:prstGeom prst="rect">
            <a:avLst/>
          </a:prstGeom>
          <a:solidFill>
            <a:srgbClr val="C5E0B4"/>
          </a:solidFill>
          <a:ln w="19050">
            <a:solidFill>
              <a:srgbClr val="54823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Collector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preorder</a:t>
            </a: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steam</a:t>
            </a: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whishlist</a:t>
            </a:r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ZoneTexte 114">
            <a:extLst>
              <a:ext uri="{FF2B5EF4-FFF2-40B4-BE49-F238E27FC236}">
                <a16:creationId xmlns:a16="http://schemas.microsoft.com/office/drawing/2014/main" id="{4ADA2E5B-D29E-4779-B29A-CF6AE688AC76}"/>
              </a:ext>
            </a:extLst>
          </p:cNvPr>
          <p:cNvSpPr txBox="1"/>
          <p:nvPr/>
        </p:nvSpPr>
        <p:spPr>
          <a:xfrm>
            <a:off x="8540313" y="2533974"/>
            <a:ext cx="920260" cy="215444"/>
          </a:xfrm>
          <a:prstGeom prst="rect">
            <a:avLst/>
          </a:prstGeom>
          <a:solidFill>
            <a:srgbClr val="C5E0B4"/>
          </a:solidFill>
          <a:ln w="19050">
            <a:solidFill>
              <a:srgbClr val="54823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S.Diego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Comicon</a:t>
            </a:r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id="{ECD15B4E-F112-4879-8579-2579731A2BB5}"/>
              </a:ext>
            </a:extLst>
          </p:cNvPr>
          <p:cNvSpPr txBox="1"/>
          <p:nvPr/>
        </p:nvSpPr>
        <p:spPr>
          <a:xfrm>
            <a:off x="0" y="2233734"/>
            <a:ext cx="1401550" cy="26161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Events / </a:t>
            </a:r>
            <a:r>
              <a:rPr kumimoji="0" lang="fr-FR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Fairs</a:t>
            </a: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56152BAB-DD7A-4BEB-AF70-E69FD77AA31C}"/>
              </a:ext>
            </a:extLst>
          </p:cNvPr>
          <p:cNvSpPr txBox="1"/>
          <p:nvPr/>
        </p:nvSpPr>
        <p:spPr>
          <a:xfrm>
            <a:off x="0" y="3122507"/>
            <a:ext cx="1401550" cy="2539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Marketing highlights</a:t>
            </a: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0EE370FB-93E4-425B-8BE9-C01B889FA025}"/>
              </a:ext>
            </a:extLst>
          </p:cNvPr>
          <p:cNvSpPr txBox="1"/>
          <p:nvPr/>
        </p:nvSpPr>
        <p:spPr>
          <a:xfrm>
            <a:off x="0" y="3988665"/>
            <a:ext cx="1401550" cy="26161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Trailers / </a:t>
            </a:r>
            <a:r>
              <a:rPr kumimoji="0" lang="fr-FR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Videos</a:t>
            </a: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075A13D2-FAF6-4AE7-945D-815C7177112F}"/>
              </a:ext>
            </a:extLst>
          </p:cNvPr>
          <p:cNvSpPr txBox="1"/>
          <p:nvPr/>
        </p:nvSpPr>
        <p:spPr>
          <a:xfrm>
            <a:off x="11449600" y="4415495"/>
            <a:ext cx="599504" cy="338554"/>
          </a:xfrm>
          <a:prstGeom prst="rect">
            <a:avLst/>
          </a:prstGeom>
          <a:solidFill>
            <a:srgbClr val="C5E0B4"/>
          </a:solidFill>
          <a:ln w="19050">
            <a:solidFill>
              <a:srgbClr val="54823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Unboxing Collector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636D66F3-AF21-4169-A0CB-FD626A16958D}"/>
              </a:ext>
            </a:extLst>
          </p:cNvPr>
          <p:cNvSpPr txBox="1"/>
          <p:nvPr/>
        </p:nvSpPr>
        <p:spPr>
          <a:xfrm>
            <a:off x="0" y="5069304"/>
            <a:ext cx="1401550" cy="26161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P.R</a:t>
            </a:r>
          </a:p>
        </p:txBody>
      </p:sp>
      <p:sp>
        <p:nvSpPr>
          <p:cNvPr id="121" name="ZoneTexte 120">
            <a:extLst>
              <a:ext uri="{FF2B5EF4-FFF2-40B4-BE49-F238E27FC236}">
                <a16:creationId xmlns:a16="http://schemas.microsoft.com/office/drawing/2014/main" id="{2832EC3A-A88B-4F45-9433-3D0BAC2FAFFE}"/>
              </a:ext>
            </a:extLst>
          </p:cNvPr>
          <p:cNvSpPr txBox="1"/>
          <p:nvPr/>
        </p:nvSpPr>
        <p:spPr>
          <a:xfrm>
            <a:off x="0" y="6024491"/>
            <a:ext cx="1401550" cy="26161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C.M</a:t>
            </a: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C58E1CDC-4142-4AD3-B057-59E48C5086F3}"/>
              </a:ext>
            </a:extLst>
          </p:cNvPr>
          <p:cNvSpPr txBox="1"/>
          <p:nvPr/>
        </p:nvSpPr>
        <p:spPr>
          <a:xfrm>
            <a:off x="11388197" y="5107541"/>
            <a:ext cx="648720" cy="338554"/>
          </a:xfrm>
          <a:prstGeom prst="rect">
            <a:avLst/>
          </a:prstGeom>
          <a:solidFill>
            <a:srgbClr val="FF6565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</a:t>
            </a: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kits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ZoneTexte 122">
            <a:extLst>
              <a:ext uri="{FF2B5EF4-FFF2-40B4-BE49-F238E27FC236}">
                <a16:creationId xmlns:a16="http://schemas.microsoft.com/office/drawing/2014/main" id="{EB9ACCFE-0631-43DD-8AEA-BBEB5E56E20D}"/>
              </a:ext>
            </a:extLst>
          </p:cNvPr>
          <p:cNvSpPr txBox="1"/>
          <p:nvPr/>
        </p:nvSpPr>
        <p:spPr>
          <a:xfrm>
            <a:off x="7856406" y="5094285"/>
            <a:ext cx="982960" cy="215444"/>
          </a:xfrm>
          <a:prstGeom prst="rect">
            <a:avLst/>
          </a:prstGeom>
          <a:solidFill>
            <a:srgbClr val="FF6565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Preview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US</a:t>
            </a:r>
          </a:p>
        </p:txBody>
      </p:sp>
      <p:sp>
        <p:nvSpPr>
          <p:cNvPr id="124" name="ZoneTexte 123">
            <a:extLst>
              <a:ext uri="{FF2B5EF4-FFF2-40B4-BE49-F238E27FC236}">
                <a16:creationId xmlns:a16="http://schemas.microsoft.com/office/drawing/2014/main" id="{8321E22B-45FF-4634-929D-4B1BB9015707}"/>
              </a:ext>
            </a:extLst>
          </p:cNvPr>
          <p:cNvSpPr txBox="1"/>
          <p:nvPr/>
        </p:nvSpPr>
        <p:spPr>
          <a:xfrm>
            <a:off x="4285452" y="6492152"/>
            <a:ext cx="724413" cy="338554"/>
          </a:xfrm>
          <a:prstGeom prst="rect">
            <a:avLst/>
          </a:prstGeom>
          <a:solidFill>
            <a:srgbClr val="FF6565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Keyart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revealed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id="{03B089FA-852F-4E20-BEC5-5FFAF37F5FED}"/>
              </a:ext>
            </a:extLst>
          </p:cNvPr>
          <p:cNvSpPr txBox="1"/>
          <p:nvPr/>
        </p:nvSpPr>
        <p:spPr>
          <a:xfrm>
            <a:off x="6832144" y="4221267"/>
            <a:ext cx="788018" cy="215444"/>
          </a:xfrm>
          <a:prstGeom prst="rect">
            <a:avLst/>
          </a:prstGeom>
          <a:solidFill>
            <a:srgbClr val="C5E0B4"/>
          </a:solidFill>
          <a:ln w="19050">
            <a:solidFill>
              <a:srgbClr val="54823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Making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1</a:t>
            </a:r>
          </a:p>
        </p:txBody>
      </p:sp>
      <p:sp>
        <p:nvSpPr>
          <p:cNvPr id="151" name="ZoneTexte 150">
            <a:extLst>
              <a:ext uri="{FF2B5EF4-FFF2-40B4-BE49-F238E27FC236}">
                <a16:creationId xmlns:a16="http://schemas.microsoft.com/office/drawing/2014/main" id="{720C14AA-026C-499A-BC33-D1E279A2B450}"/>
              </a:ext>
            </a:extLst>
          </p:cNvPr>
          <p:cNvSpPr txBox="1"/>
          <p:nvPr/>
        </p:nvSpPr>
        <p:spPr>
          <a:xfrm>
            <a:off x="2172106" y="161348"/>
            <a:ext cx="3590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Heavy" panose="02010906020202050203" pitchFamily="2" charset="0"/>
                <a:ea typeface="+mn-ea"/>
                <a:cs typeface="+mn-cs"/>
              </a:rPr>
              <a:t>Schedule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frigeratorDeluxeW01-Heavy" panose="02010906020202050203" pitchFamily="2" charset="0"/>
                <a:ea typeface="+mn-ea"/>
                <a:cs typeface="+mn-cs"/>
              </a:rPr>
              <a:t>overview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frigeratorDeluxeW01-Heavy" panose="02010906020202050203" pitchFamily="2" charset="0"/>
              <a:ea typeface="+mn-ea"/>
              <a:cs typeface="+mn-cs"/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49F987D9-0D93-43B1-A5D5-F580091F8A5B}"/>
              </a:ext>
            </a:extLst>
          </p:cNvPr>
          <p:cNvSpPr txBox="1"/>
          <p:nvPr/>
        </p:nvSpPr>
        <p:spPr>
          <a:xfrm>
            <a:off x="2984082" y="3432508"/>
            <a:ext cx="916110" cy="338554"/>
          </a:xfrm>
          <a:prstGeom prst="rect">
            <a:avLst/>
          </a:prstGeom>
          <a:solidFill>
            <a:srgbClr val="C5E0B4"/>
          </a:solidFill>
          <a:ln w="19050">
            <a:solidFill>
              <a:srgbClr val="54823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Announce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date + new </a:t>
            </a: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screenshots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DC41353A-341A-45DA-AFEE-66B2344648A5}"/>
              </a:ext>
            </a:extLst>
          </p:cNvPr>
          <p:cNvSpPr txBox="1"/>
          <p:nvPr/>
        </p:nvSpPr>
        <p:spPr>
          <a:xfrm>
            <a:off x="11278945" y="2460251"/>
            <a:ext cx="899212" cy="338554"/>
          </a:xfrm>
          <a:prstGeom prst="rect">
            <a:avLst/>
          </a:prstGeom>
          <a:solidFill>
            <a:srgbClr val="C5E0B4"/>
          </a:solidFill>
          <a:ln w="19050">
            <a:solidFill>
              <a:srgbClr val="54823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Paris Games Week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49E3E8B5-19BF-4FB6-94CD-C041659525EF}"/>
              </a:ext>
            </a:extLst>
          </p:cNvPr>
          <p:cNvSpPr txBox="1"/>
          <p:nvPr/>
        </p:nvSpPr>
        <p:spPr>
          <a:xfrm>
            <a:off x="8197368" y="5320966"/>
            <a:ext cx="982960" cy="215444"/>
          </a:xfrm>
          <a:prstGeom prst="rect">
            <a:avLst/>
          </a:prstGeom>
          <a:solidFill>
            <a:srgbClr val="FF6565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Preview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EUR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8F95CB29-30B4-4D95-9411-41C4C8A494B6}"/>
              </a:ext>
            </a:extLst>
          </p:cNvPr>
          <p:cNvSpPr txBox="1"/>
          <p:nvPr/>
        </p:nvSpPr>
        <p:spPr>
          <a:xfrm>
            <a:off x="2949204" y="5367133"/>
            <a:ext cx="916110" cy="338554"/>
          </a:xfrm>
          <a:prstGeom prst="rect">
            <a:avLst/>
          </a:prstGeom>
          <a:solidFill>
            <a:srgbClr val="FF6565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fr-FR" dirty="0" err="1"/>
              <a:t>Announce</a:t>
            </a:r>
            <a:r>
              <a:rPr lang="fr-FR" dirty="0"/>
              <a:t> date + new </a:t>
            </a:r>
            <a:r>
              <a:rPr lang="fr-FR" dirty="0" err="1"/>
              <a:t>screenshots</a:t>
            </a:r>
            <a:endParaRPr lang="fr-FR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BD1B55EB-1F53-4A05-8906-5F7442DA0A04}"/>
              </a:ext>
            </a:extLst>
          </p:cNvPr>
          <p:cNvSpPr txBox="1"/>
          <p:nvPr/>
        </p:nvSpPr>
        <p:spPr>
          <a:xfrm>
            <a:off x="2949204" y="6182713"/>
            <a:ext cx="916110" cy="338554"/>
          </a:xfrm>
          <a:prstGeom prst="rect">
            <a:avLst/>
          </a:prstGeom>
          <a:solidFill>
            <a:srgbClr val="FF6565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fr-FR" dirty="0" err="1"/>
              <a:t>Announce</a:t>
            </a:r>
            <a:r>
              <a:rPr lang="fr-FR" dirty="0"/>
              <a:t> date + new </a:t>
            </a:r>
            <a:r>
              <a:rPr lang="fr-FR" dirty="0" err="1"/>
              <a:t>screenshots</a:t>
            </a:r>
            <a:endParaRPr lang="fr-FR" dirty="0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CFA01423-D478-429D-9968-7CC12488B50A}"/>
              </a:ext>
            </a:extLst>
          </p:cNvPr>
          <p:cNvSpPr txBox="1"/>
          <p:nvPr/>
        </p:nvSpPr>
        <p:spPr>
          <a:xfrm>
            <a:off x="4100101" y="6059658"/>
            <a:ext cx="1155346" cy="215444"/>
          </a:xfrm>
          <a:prstGeom prst="rect">
            <a:avLst/>
          </a:prstGeom>
          <a:solidFill>
            <a:srgbClr val="FF6565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Instagram </a:t>
            </a: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opening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511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76834A5-2A32-4306-95B8-7AA07B3A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81" y="-144277"/>
            <a:ext cx="5937321" cy="150500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8BFEF16-D325-489C-AFFA-82011B9E0097}"/>
              </a:ext>
            </a:extLst>
          </p:cNvPr>
          <p:cNvSpPr txBox="1"/>
          <p:nvPr/>
        </p:nvSpPr>
        <p:spPr>
          <a:xfrm>
            <a:off x="2277170" y="254281"/>
            <a:ext cx="3818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RefrigeratorDeluxeW01-Heavy" panose="02010906020202050203" pitchFamily="2" charset="0"/>
              </a:rPr>
              <a:t>Collector Edition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E7BCACA-07E0-44D0-9244-65342F458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80" y="1360725"/>
            <a:ext cx="8991600" cy="505777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913D9AE-6DC3-4568-A5C2-8893B0F73F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78" t="4365" r="34129" b="63302"/>
          <a:stretch/>
        </p:blipFill>
        <p:spPr>
          <a:xfrm rot="2221138">
            <a:off x="842979" y="1174591"/>
            <a:ext cx="294803" cy="37226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B739526-0FFD-42DA-9138-2D693DB1E8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78" t="4365" r="34129" b="63302"/>
          <a:stretch/>
        </p:blipFill>
        <p:spPr>
          <a:xfrm rot="2544705">
            <a:off x="9835061" y="6232975"/>
            <a:ext cx="293839" cy="37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39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C8493763-7976-41CA-BAF0-7635DFA46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72565" y="1764545"/>
            <a:ext cx="3212647" cy="235757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1D73BED-066D-4F16-B371-3444C62DF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3098" y="1764545"/>
            <a:ext cx="3212647" cy="235757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09FEFF9-A6EC-437A-92D1-F0D7D2AA6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8655" y="1764546"/>
            <a:ext cx="3212647" cy="235757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EFFA3CC-DC5D-492A-8977-950880DA5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347" y="1764545"/>
            <a:ext cx="3212647" cy="2357570"/>
          </a:xfrm>
          <a:prstGeom prst="rect">
            <a:avLst/>
          </a:prstGeom>
        </p:spPr>
      </p:pic>
      <p:pic>
        <p:nvPicPr>
          <p:cNvPr id="1026" name="Picture 2" descr="data:image/jpeg;base64,/9j/4AAQSkZJRgABAQAAAQABAAD/2wCEAAkGBxMTEhUSExIVFhUXGBoYFxYYFxgYFxsYFx0XFx4gHRgYHSggGB0lGxgaIjEiJSkrLi4uFyAzODMtNyotLisBCgoKDg0OGxAQGy8lHyYtLS0rLS0tLS0tLS0tLS0tLy0tLS0tLS0tLS0tLS8tLS0tLS0tLS0tLS0tLS0tLS0tLf/AABEIAQQAwgMBEQACEQEDEQH/xAAcAAABBQEBAQAAAAAAAAAAAAAAAwQFBgcCAQj/xABEEAACAQIDBQYDBAcHBAIDAAABAgMAEQQSIQUGMUFREyJhcYGRBzKhFEJSsSNicsHR4fAVM4KSorLCJGOj8XPDFkNE/8QAGgEBAAMBAQEAAAAAAAAAAAAAAAIDBAEFBv/EADkRAAIBAgQCCQMDAwIHAAAAAAABAgMRBBIhMUFRBRMiYXGBkaGxwdHwIzLhFELxM0MGFSRSYqLC/9oADAMBAAIRAxEAPwDML1bcoFOysud9AeGmreQ/fUJVFF2JRg5bEpu9hO1PCy6XJYC/Ehb8vS9vE2BprVLqxbTjlfNjveDaUcPcF2dRYKDZVHQD7g8u8eZ1rOk5vuNMUo6vVlNdgzFiBfoNBV6VlY5u7k3snaAgUZRaRzq3DKo1yg8iSQSeOhqJXKN2d43abGZSGvoCC3Dha9vA6jxqvJdO5fF22LDsLawjUqPmOuYmxPmeX9c6yTg2zVCaRd9mbebKqIFQG13OrMeBNjw9dahotjmXNqyzbMS7Zixc25n9wNdUiEloebfwzgCSIkMOIB4jytxpKSIw5MoW38KmI/SxWjxSajgA5U6XXk30IPpVlCpldnsxWp5kP9hY0TIrgWPBl5qw4j3+lamrMwIngpFdOiwOlqkBQPpY0Avh2zXAoDoKRxOtcOjvDNQC9r10C0elAJvxroFAlqATd64BsQKAwbdzYIlDTy6Qrw5Z2HIeA5+1XVquRablEI5n3EXt6bPMeAUaAAWAA0AHX+hyrPHa5r2VhjgsQ2YMhIKnQjiPauzSS1EVcQlid5CdSed/5+YrqaiiTTbHUOzWJyhe+dRwHDXidOvtUXM7YRxcZA4G2h4HyrsWcaO5oC0ecfc4/s6UUrStzOtaXGC4hibHgOA5X5cascUiCk2yT2WspJYMRfiSTqf31TUy2sX01JsuWxN4osOMzriJm/VsFHlcC31rJOi5bWRoU7c2TE2//arkUSoehyuR6oykVW6DW4jJMq2Kxxz5w2oN9L6c+B19KsUQy07KnyPHMo/Rzg5v2l0v48bE862w7UfA82sss/Et0k9iKIiKQYpeYt412wE9qssMbTSMqogu1yMwvw7oufS1dSIOcVxKNivixBF/cQSS9GYiNfT5ifUCpZSWowb4xS8sJH6yMf8AjXciF2Sexvi6jMFmw5jBNi6PnA8SpAPteoyhZXJRvJ2NZwsoIBuPPrUQLFtKAbtNzoB5HJmHjXTohIlcOCXZ0BmEOx5cQMmXssOrZVF7XVToAOulyaompOTbL4OKilFGc73QdnM6KbgG3C1rWAB/lppWiCSKb3JDcrdfETgSKhEd9WI425DqfoKhVlcnDsl1wm43e7x1NhpblYanmfBb1kc3bQ1JIeYTctIJC7OCcrADTncDyqEquljqgtyF3g2aghEfBiLBUALlRwUG1hfmfPjU6c9biUdLFe2VhOylWKS2ty/TITYe/LrcVbN5ldHI2WjEsJum5EshBKBc6252JzDzFj7iuvELREVRtckd18JHI1pOH4Qcotyvaq6knwNlGksuppGzdkRAd1E9hYVmcmWNWPNr7jxSgMgEcoF1dRbXxtUlUktOBQ5Rb2M43g2A8UgDA5iNSBYXHH6fnVsKisRnTu7k3uoDl7F17rXeJuV0JVh+708q1Ur5bmDEfusWpJbcRwqdik7wQBmjvzddPUUA0+LOCMOzpCWuzyC/iNT9P41ZF3ZkdPK1fizA8NKBoeBqTRvhK2jOZEHIgiiZGUUtjmNrEGu7kdtT6D3B22ZMFFzaMdmeZ7vy3/w5azouraS046lnTaDHTJf6V0quJy4rXVT6EGgOo9q20CE246gcKC51/bOvejI9f4+ddsLgdtQ/re386WFyn7U27lgLrpYWXqOXdBHzFvzHrS2rlqvYzLCYA4icK50JLyMeg1bXjwrrnbUkomnT7bKQBcPZUByhrdOSge5/91RmbL40+Z5sDaXfaXEPoLC7E6c7BRxPhVM+4ttpoS21sUrd5Yn0/wC237qqadzsHbRldM4dwRF3joGa/wDL29KlstyeW422pu9mlhVMzM0yySMfvFdF15Kv4RoKsp1dH6FdSCTRK4IBMRi8Jbu6GPzIYsPX91VTV0mTgzK9rSPBMwGqBtCNCPP+FehGMZLvK+tnB5uBc9zd7zmVZGupsL+Hj0IrLVpWN0KiqxNqFsgI5ijsonk65yob1bNR3jZ7gG6MRxtxt661RE3RfZZCYNEZnRNEDXivxUrp7HnXoUXpY8/Ea6jjHzKgQte7NkA/W1PE6DRSdelXPQoUbnOB2yqhZ+zbu5XVSVBa5GXVSbalfeuU+3KyK8RLqYZmU74g72YjFxAOVCAkhEWw9zck+ta1TynmU8S600mZfUD1QoAvQGl/C3HCGKdZf0alldWcFQwIsbE8flHDrVU2rneBcv8A8ygvbMWHUK1uVV5kcuTQxJ51I6JNirG4AueNDglLM7cgR6/1yqQEThJDr11pcWKJ/aobDkKSzL3bgcBroOugGtYmmnqbklYj9kCzSAccoDeWpI8tK7N6IlBK5c9mzIWhjb7oGXTTOTz9SfeqW7lpG7IOXEdpKGIVmNgPma/U8uZrktiRZcTvG+IPZIinNwUgEaHXU8xb+udeWxxRSGO0Ng4iAdpoV4mxJsT+WtGycJJ7ExuhilZ+/cyAaE8uPKuLQjVTtoG82CEc6zDjIbHzIyj0C3967PaxyhqjGNvSSDEyCYWYsT5A3tfqLcx9a9OMVl0M2eSdmIYEGM6HunW3jUZ2ku8vpJ03pszevh5tdpsIEY3aPQH9Xl7aj0FYpu2hOvTSkpriM97MbZ1jNriQtxBsoVNSPNiLeFcjAinpcg/tOUhrAZiToLDU8vDlXoUoWR51WV2Q/wATMYBBDrYmQNxtcAEH8yKvjpqRWug/+HmwcU2At2MhZpywzgp3AgCkF7XW6g6V2k0ptsyY+nKpTUYK+v3H2P8AhdK0d58VBhxzY3a2nO5UfWrqlaLWhiwmAqU5Xm15FSxW5+x4e620cRiXGhGGiQC/7TXUf5jWZ1Yo9uOHqyei9dCIl2Vgw2WKCY25zTBtPFYkS3+Y1W8TFK6RZ/QVXvJLyv8AYQ2lJJhrNEiIp+8gysPDN83+qu0q6qabFFfATp6uba9Dzd95MS7kgHLYlixvrfrx4VOSeyM3UJO+/iXjYuyUUh27zX0XkD1tzNV5LFyRc8NYgXoSHHYDpQ6OIMJ4UA7GEroMzw3w+nVmVJIwjZzl1LLrZO9wJKjXob8eVc45tTTCeUjcdu5JgUM075VdbEKCxBB0tqAbjjcjjVcouyROM1dsjYduwEizyg3vdgtj6Am1RdGSLFUTJvAbTEuZXcXvpprY24W61TJWLIsMPOsbaNpmFhztrc39Kg02WJosBiklXtnLtmuRdiEt+FV5j2qGwWXYk9j4GGFs8rLmtcAnRb+FQU78Dk8z0RMz7P8AtMiSMf0Sg5QOLE31/h61NalcZdWrcSg7+7uNJIGRQcosLDlpp+dvM1dTq5dDX1UaivxKZtfY7wiMOLFjz0FX06ilchVhlSLPuhvMcK5/RFsOB33HG4566AedVygn4nKjco24cxjjt5xisacTYdlnyBOBygWGYjra/rV8IKL7Rjm26LVN7FxaWLFRK8XEfd5jwNadjzEyK3l3qnwBhMEGGZ8r5nkiLSIBkIs2YZQbnS33aOS2L4UpSV+BKbH23jcdhe2kxckTPHIypCERbqXCjNlz65fxc6rd7N3Oxgs6W5lu15pO17ZmaTKbWmdpG93NxrVUHnjZvU9GcXSlmirLkdbTx5KdxTGbi5B5lR1GlRpUrS7Tv/ksrVHk7On+BpgIyvfc51vwzMG+hqdRp6LRldKElrJ39SYxEPbxOgFtNL/Ss0ZdXJNmmdPrYOJ7u/hkicRrx++eptf2HKtEZylNNmarRp08O0lrpr33Roey4AdRar2eSTeEi0tUSRIQx0A7hSugXtQCOzDeSQ26DztwqCZdJaHu3diR4mFoZRoefMEagj1rpFOxjO8e4C4dswDCLgDfgfE21+gqEqkol8IqXiVXa+zpsIwJuUbWNx8rL59RzHjUouMzjzR3JvdqMTEO5/RouZz0A5epvWWr2NDTB5lc0zZjy4rDmWMdmpbLEoOUiNTYkt0NrWHC3PjWdxtuMyjI4/s2CNwr4iPtfwFwdfIm49qg83AthUuW/CSDs1bQLlv4AAflVkdiice00VjH7WGrxozC+jW0PvUD0YUmlaRXPi5GW2dBIujLLdiOS5JGIvy1A9a04RLNqefiM95KL219DL90cNNisXBAA8qGWNpI7koUDLnLDhltxPjW+pljBvZmBVJSaTbsWSbZAOJxEsXZqitlKLoGZywQIqra/dY8hYelYlVeRKWr5nsuhaonTWltVw/ydbOeTBHEnEYeTOUTs42VgCS6m5HMZQwFr31FapTTirM8qhRTqyunZct/IVgWLFzF0haOMkLIjWsXZZL5QOC2t5EGseJn1aut7XXqj08JDOnGetnb2LfsG2HihjBvkUWPlr++t1F54KXM8isstRrkWHe/YOBZ4JJY1AldUGWyAltbkjThXn1U4TShpc9LC1Z1IST1sr66+Rkm8+FEeIxKxpaETOFBOuVTa+up4VdBpuyZflllzSW9r+hHQYYceVJSOqKJnAyBR4n91Z5ps0U5KIrsXAC3aaFm8b68/wCFb6MW9X5HkY2ov2R8X9i87H7q25mrWYCaiOtQOj+I6UBIwJ3a6dPLUOBh48utVIvY9HCplZHbYwayxOhANwbedjauNJolFtO6Mgm2XNGJYpkD4UayE2FjfkbDXTQ2/dWW+V6bmt9rcSi2WkODxIhLMheMgm18rWIFxxFzxqNSeaauTpqyZZt3tqD7IIlcraMrcXuCbjTp3iPeqpbksmt2V+LdpiO1WRezPeJ056g3tc399K66nDiXqnd6Mv8AgMZEsYgaZLBALFhchv43qu0nsSdGT7cYtlY3/wBjJFEMXHPIqooGVXJRgNPlvYsSR51ppp6RstSMavalKd1b82KZLvE+JgjwIUkPKnEjmb29bW48CavVNwu7lWIqwqaxVuZrybswbOwZeJMjKokme4zSOimwY2+UOc2UWGnib1YmEkk3+N/l/Iy4WSlUtz9lx9tPMxGHAySyBrfoiRn71idSTYdbE2JqXWwpxs9zbUhUnPTYX3hTscVlgmkeJSDGzjXu3INjwsSQDx56XqcHCSdvsRefNG/nxFNpYholSaIlCQQdFOt75tQdTc6nU3FZ6UVUk4T1/NiypNw7UdC2w4nuRljc5Fzdb21r0KKSgkjxqzbqNs0PYmJWbDxuEWR4WsAxAy3Fs1zwAU/SqK8HmUkWUJ6OLdkzHN/cUJMdM143uRcoxKggAEAlRe1qqp6q9z1nHLGMUuHHf6kFBiAORHhUpRuRzHTYsctWOgA43pGm5aEJVVFXbF8PvMmHRIk77Bjcg90XNzrz41sScVY8mcusnfa5o2xcUHAYGwNiD1vrRkLW0LFEvrUGB7DXDpL4X5SK6jp5eunBRBVRaK3rpw8ZLiguUrf/AAP/AEkwW9mdS5/V0U+mgrLU0qXNNN30KDu/iPsxkweKJEUwKB+PZyC9vNeY8LVGos/aW6LItxHEPa4KUEqGjJv1VgeNuoPG3KqtJrQv7mSGBxxkBgjVSjaCwtYXucwJ0/8AdJK3aZZCpaxD78zoIhLH+JY0kDckAFmU8AeIPnWrDxutSdZ1aEFOMrJ/L/NSpttbEYtVwtywZlNtSSVuB+daHGNPtmWeJniVGm0vHiTGO2QuFxGDw2a87TRNLY/3YZ0CLp943Jt5VGk3NOctraGbFVIq1KHma18XtsCLC9lzl0HT1qrENzqKC4almAiknUfh6mL4La6Qhg2Yk/Ko/nUKlCVS1jW68YPUayYt5nzEAeA5Dz5/zq1U1TjZEYzlOV2T26Wx/tEkpzr+jtdSLkZrWtfmNf8AN4VxwzqydiqrWVOV2r/QntoYXsjbMfL68Ola6ccsVE8ycnKTk+JK7u7WMLW4qws68iDXKsM8WkISyyTKv8R8PLI6yCJlhQZFGU9mtr6KeBJFiedYqDcHlnoz15WqQvF3434lGSKR72FgNSx0UDqTyrbGK4GGpUktxjicUBdUJIOjOdCR0A+6v1PPpViVjJKTluMwa6cNA3E3kBth5DZvuEjiONvOoWsG7u7NT2dMLXNQZ0mcO3hUTpL4QaV1HTm9dOCo0qotOO0NcudsKiTSpN2OWE5oFdSCAQwIIPAg8RUZRUkdTaZme/2xhZ1AveEMOueEgA343K5Qf2ayRbhJGqPaiysYefEYYol37JwPmF1zEa2zDrSSjLXiWQdnYlZtuPAjEKj5kOUgZbHnccDUFFSdi+LSdzPpVlxTiMXLMe6o4a+FbouNNXKKjnW7N/sW7tYNjqUjIlxzCzNa6xX5fteHv0PIU5V3mlpH5M1fERoLJT1fFjbB4JJtp7Pa7ZpJYZpLm+Zu7Je5590i3iKtg3kcX4e9iiukpqUeKT9rls+N228PnSDtf0i6lMrW1vrmtlvw0vzqidOUquaO1jXha0IU3GTs2zL5NnMLMwsCAV8Qf/dTjWWy8zS8O28z8iR2VswPIqgnXjflbj/XW1RzOTscqtUYOS3+pdcGywQ5UjVGJJawFyfE86vR5Dbe41E2Y3J1qw4OsNCCRlNqXFi2NCs+Ekh7RSoygoFZnEt8xAC6kFMvDnWapThOSk3ovk0xnUoJWjZtaX5Pu+DNN5911DET4tYYlAtEkZklZjzKIbKOFsxuPw9SxK2iivqpSd5MzrGrGGtGXIHNgAfYGtUXJrUrkkthvUiJ0jEEEGxBuDRq4Np3I2qZ8Ork6g5W8xY/kR9aqOl4wU+n8qidJ/ANcV06KmOgGWGxyMLgj3qrMi7Kzz7egPHqB5j+j7GoZ0SyMWjkLC41BrmZvY5ZIVw9xXYXW5yWpX97cIHaJvu3ZHHPK6nX3A96qxEf7i2hL+0p+8DJLJHFcDLdmJOi2AAHjqf9NZoJpNml72IreDAtDADYlpNETjlQa5nPAE1bDVnc2pEbFxPZRWhQCZr5pb3OXhaM/dB/F7W41tjRzPNLbkYq2Lyrq4ebGy7DJJLBTfW5zXufS1as6R52Vsufw92IJcccQfkwqqqnq2QxgX6ABj/lrDUllh46m+WsvDT2Kj8bYn+3tIR+jyRqDwGazH1Nj7Gu4OSy2RGqis7H2mOz7NyAUF0Y/h/D6cvA+FSq0nmzR47mzCYlZMk3ts/oS27O1l7cjllJzE21uumtThTy7mfFV1UVlzLJjsVm1XUEa2qcUZENsDGxPdN/A1MFnmtBD2jA3y5iPwLexY8+JyqOLMQBzIoqza7Mdy+ko5k57L37hvsfZuIiti5pIoGcuY4ZZVUqhFs7AKS0xOnzLlBIuLlayvKllWveX1a1StPNLyXJFR3x2nbMv2+d5WNypRFjsejKz5gBYXzE1ZSpRbvlRXKTStexTMLg8+Z2ayAqC3UtwFz4An0rY5W0KFG44nkwoUCOMkg/NIz3Ya8VRgFPCorPfUk1CwlJhFdWeMZSO8Y7lhl5lWJJ007puba3NSUuDIuHFFm+GO1VjlaFibSWy9Mw5eo/IVyW5FbG3YMXFhUTpP4GOwodHVAUVdjmJnRT3D3kvxAJ1HiAT7EV5qqXVmem0t0Lw7HkzeHnz/q9TUW9it1FxLBhJghEZ06VKE7PLIplG6zIetWgqIrb0WaJhbW2nn6VGauicHZmTS4rLiCTqc1/y08v41kaNqY53j3jjxEJw4XM5IF75UTr0znlyA63qynTadyiUkiL2bsTFLGBGmYC4zZ4xwPQtcW8q9ONmjy5pqTPZdmYyNg8wCxjU2dWYkA5Rp1awqNSyjZE6KvO72Wpo+70Aw2yM1+9IM7HmTKwQf6corz8Q9zXSV2MN/8ACmXERQQukUghZpMQ4zCCG9rqvDtHKnvkjKsTWIuTUKNoK717jktXoYLtVozK/ZySSrewkk0ZwNM2Xit+hJ5V6cE0uRQ3cRwsmU1Jq5zgaNu4O2gsAS3Cw1JJ4WHOo7DcltnbJeGQLMRFcZrMRnKjjlX1sL2FzxqieJglpqWQozlwHUW9MAgTENCcRh+1L4hDbtYJB3I80Y7rxItgAb2YZrlrGs1m5uLdnw5Pz7yzLlWbh8ED8Rt5cLjcOEw+JWyNm7J4yugB0UyKSp/YYA8CKsoQnTl2oiTjKOjM1w8TSMka6szBVB6sQB9TW52SuZ1d6F63P3ZXHYoYYkrh8Opd7BQx4C9wPmYji17XI5WrLKo4rNxZpUOH5cktqbKw0UhSOJAo04Zvq1yfOsvWTlq2erCjBLYQk3ZjnjZ4FCTRKXXKMobJ3rFeHAHUet6shWknZ7GbE0IrWKsUvGWAjxMQym+VwBYLIO8CLcLjWw4FT4VtWqszzpJLVG/7sbS7aGKT8aKx8yAT9aiQe5c4OAodFaAi9px2Ae3yn3B0PpwP+GvMays3U5ZtBaCxFaqdmimd0yP2nGc6tyHSoVYa3J05aWJKGUEVbGWhVJWY22q65Crc/C4qUhFGLS4JmxhjUWzju3IHDTixtewPOqXZRuX3u7Csm7IVrkhsoJZlPndWGt+oPG6ipQqaEJRKs8MoBVXksp1ILAX1vw9K2R2MktWTmxoJI8HNiXd2/DmZm4XVALnm5v5Jeo7z8Cf7YePwXPYu02xezEw66yQNhSbAgAJNHoSdCcqE8db8uFY6yyybff7llN3Wh7vG3aHEMqiaWbEmBYL2zjDgIqyMNVhUiSZtRfMoJsxvBaSXJL88+B3gZli9lxdjiJe0V1jteRVsGkYhVCA8ibtc3sgU2u4y6oyd0vz8+vgQlsc4TBYYYKDFiETSK8kM0TMwzSMHkifukHKFQjKONud6SlPO43tt6HIxVk7XL5iN89mYVZDhY1s6x3jVcpZXRRmhYXC5dQ8bZdVY8b5s3VVaiSl+eP0ZYpRg7lR2lvnG6mJlaaO142N0lgfkY2sdOq8CKnTws1q9Phk6laDd0VCXHyF2fOSzAqzWALA6HMOB063rYqcUrWM0qkm73GgqwrJTdfFJFjIJJNESRSTyHQnwBsfSoVE3BpEoNKSuaFu5mhg2hKEu7ziDLfKtlu3LlZr252HHUHFUesU9rHoUY5r23I3YuxpisrsqhVt8uneY2HmNePiKjUlF7GulmjpK3kG7Qkhxi50UAyBHPykKxysb/eFuR0N6nJxcdyhxm23ZFb3nwywAwLe4nmv5RkxL+TfXwrXT1Vzzqpp/w5nvhYfAW9iRXCD3NT2e3drh0d0A2xceZWU8xb3rzprQ003ZpjPZUmZF62F/PhVtDY7WXaY8ZAeNXvUpQnLYC9uFcaOple2piWc5eAOlRbuTSsV7auwQGjuLguAbXvrx18RUWrElK4rtbZRimWMEmIroOYbzHO/PxrkdY34i/a7gw2zDDKbDQi4A55rcB51qU80e8yOlaemwrvRuoWwtge9Ge0ZRwY2N/YHT161ZFWQlK8hruJhuymyW7rCz9L6EexH1rPWhni2WRllaQ1+I0seGwuJgit9om7aVnBGbs5ZgXXr3oxY24iOs1F3qK+xbJPIY/sPbBgkjLoJYkL3hYDKwlAV/UhV16otehUp5k7b8zPCeVjdsXkzpEzdm5Bs3EZTdT+0OvnRQvZy3Dla6jsNXa5J666aVNKxFu+pzXTh6BQHlAeNwoD6P2Hs2KTAsqqQZGWa5LHvvGtjduI7tjqRcHpYeTNu9mexC0JKUdmii7akaEW7VgWIzIoubC9sxtprrbqBUqaujbJcR9sHDmV42zBrsNfG40I5GuNWZCbyxaKb8U1T7c5QWzZnJudczvyPDUE6aWI48Ttw0m46ni4mCi0lyLh8M5v8ApkW/M1MpZsWzVASuHR3QDWR682TNUY6kbspSC3TM9v8AMasoS4E662ZLCtRmI/HS2uPCoskiNw+Hza1FIk2d4qIlkAPAg+2tdaOJhiosxLNwUkj1tYUy2QT1JLC4cZlYi5QAeb/yB+tW042KpyG+3WIjKji17+X86sfIrirakdu/hBEuYjvG/wDM105vqY38WsDiWxrTSRsEIVUf7pA5g9TfhxvVVFKmnEuledmij9gf60q+5DIw+znnp5g/uvXMyGRgIzyAby/q9LhRfid9h1Uj+vGuZiWS/A5MI/FXcxzIuYmy25125Bqx4aHDT/g1vRIuIbDStJKjQ2jUsWydhmYBVPLKzaD8IrNiKatmS8TRRm3LK2Se+SLI4ELStnYtbKygX5dDWSF76Hsxllj2nbzO909rwxh5c/aNFE0ojU3Y5Fvc+ANqkqbvqZcTiIuNosyDGY2SZs8rs7WAuxubDgPKvRjFRVkeVKTk7s2T4Y4C2FhY372Y6j9Zhp4aCoNg1zCpZRXDotQFWG19RrXmOLPVyI72NiLu3TMfzqUE4tFdazRPKa2oxMj8XhwWNhxqLiSUhTD4cAaV1ROOR3Lhu8KnYjcVOCFj14jzruU5mFoIbCxqRA5xGHDDWgGD4bXyFAKpCrIUdQVYWKnUEHwNRmrxaOo+Zt7kbC42aBGOWLInmVjQE68ybnzNcpRU4JtHXOSejIobVlH3gfNR+4VPqYDrZAdpMdSiHxsf406pcGzvWvkO8XC6QxYgxrklaRVPe4xlQb66fMLetcik5ON9jspNJOxGvNfii/X+NWKPeV5u5HOc9B6AV2wzM4NdIlu+FmGl+3xzot1gBdySFWzgxhcx0DMzgAefQ1xxzdk7Hcsj7ZQiTEDuxOcUqfrApMim3jofesapOE7LY9OdTPQd/wA1Kfu3OY5g4UErC5AN9fAeYuPK/WrpbeZ5yV2gxu6rmT/pD28Z1ABTtUuT3XjDFriw7wFjyqzOrCUHF6m7YBIcNGkZdQsSqikkfdFrnp61U5xW7JRhKWyLbhT3QbggjQgggjwI0NSREXoDLsG7Ny6VnyHodYWrYuHs2b3qWQzzndsnkqdiq54EvXbHLi6RgVKxy51ahw9oAoAoBGSPnQHix6V0GCfGXd5kx7TKO7NGrnXi69wgDiSbLw8elRjJR7P5qSytozd4yCQRYjiOdXJ3K7M6cCygcTcnzJsB7KPei4i3A0/a+xwN3Y2ZRmSUuh5jOwU+63+lYIVL19OJqnHs2MucV6BkFMJhpJDljR5G6IrMfZQaAuG7vwv2hiiGaI4eLnJMCpt4RnvselwB41CdSMVdnUmy4bc3XhwMUWFwxftJ86viJGyguQIgX5IiCZmFvw8zrUsJU6zM1wsWODitSobTaP5kzHDIsmGwh/GQhSSY30uS2bT5RlFq6qbk8q0W7JOfZzS8EMdy8L207xqRmaCVEvcDMV01I5fMfBTVE3ZXaILWStzLVunuK2IxWS4MEbDtpQCobhdE5m/C/TXoKqc8x6M5qlHvZoe+00UGHyRIqhFOVVAAHIWA4fyrLKWaWhDDRlfM+JXvhttlllKE9x7XHIG4Fx71bTeWRZj0nFM1etZ5hTdjbMtYWrli3MWfCYUItLFbY4QV04dWoD2gCgCgCgCgCgCgI/bGxMPilCTxK4HAm4YfsspDL6GuNJ7nU2tiuL8Ltl5sxw5Ot7GSS30YXolY7mZmG2t1VG2J0WMLCrRZFW1grKttP8Le1VVqtoWW+pbShd5mXDfQpDsyLCcXexseIFyxJ9dKyU12ky1lZwm4YxLYKFrjOSXIFiE0dh55VNj41fSrPrLcyFSCyX5Fk3222cGRg8EBBEgAAjGXXxI4nxOpvXJTdST5GrB4aDjmkhnuJjsXPig5kcqvztc6jkPGoS7OxdiYU4wtYte/zo0Rhlk7MOrjNpfQDuqSjWY8vl1Xj129G5pSkea4rLoZBgX+3YyGJwq4cBoY0UEKiqhIsOGYvZySe83pWvEXUJSjt/KKYJSmlwLL8Pt3kyrOykOnaREWABIcgtf8fzJ5D1ry69R2saMPDtNl42jvPBgYLaAngo4+3KqIKUtEXulmldlR2ftb7bhsVK5GdGYW/VKgr+8elWTp5GixVLSyoZ/DnvYjKPD8xVkVqV46XZXibjWk88Qw2GCcKAWNAN58UsdsxOt7aE8LdPOgPP7QjuRc3BtbKetunWugIcejEAE3PAWPMBvTQj3oBOXa0SgsWsACT3TwGbXh+qaAXjxSlioJuASbggWBK8eHEH2oBXtB1HuK4D1WB4G9Ae0AUAUAUBU945oYZmcqDNIEC6C5sCo156308aw4iLzmmj+0pO8MTz4xMwsGbIPJbVGLtFllti77IsMSD+FHI+o/I1GDyu5CprGxSd9HUGSdwDdrAH+ulTpq9kehR7KSNB3N2YkUS5bXtckUgru55+JqNvUrfxcivh83IMAT00IHlqbVu6P/ANaXg/oR/wBsyDdPF5chJ+SQG/vc+w+lbpP/AKWSKKNusVzT8BtGOGCQPIqsZZmHe4q8sjKR1BB0PS1ePOlObWVXNeHnFN3f5YzLerH9pKzZ79K00qbgtVYsrVItaMbbr7WMZkUmwkUg+JFyP3j1pWhdFWHn2tTQfg4l8S56KPqbVCK7RzGvSPibTVplCgCgGW0sD2mUggFb8utv4V0Cf9ntmLZxztpwGftOvEGgPMNssq6vnvYKLWt8qhPyFANcVsFnUqZdCCvC/dJJ69CfelwPW2eSHUsMrrIpABuc7Frk+AJHqaAYTbAJRkDgXza2N9QQOfK96XBMYSHIuW99aAWrgCgCgCgKrtrHxPKmQqxIy58p46mysRbUX4Vgq1qc55IyTfI3wwtWMHKS08vjciYcCWxQcjRLn1OtQktCNxPE494e0lTLdVygEE3JsevUgViqYlrERopb2u/zuPRw2Ep1VHPfX2XoVb4pse0WFRckgAdWYAD6m1erh4O5khP9NsNsSSALE0psqgFVOlwOJPn0tX0FChCK7KMlSTuRuOxEmHwMjMskgkBHy91RYBSSTcDVuGh0ve1jkljsM6rpxmnJcCyeGrxhma09/TcoGyJSrCz5bHQ3A1Pd07wPAnhXKfJ7GGOjuWHfR7fZxrqk7WLWXXF4rkCNdKqoy3/OASsip3GbUC19QNRb3NS0ucFsKvf9ajPQuo7mzfBPD9+Z/BFHuT/Cs0f3FuMesUa7VhnCgCgCgCgCgCgCgCgG+NxiRLmc2HADiSegHOq6tWFKOebsi2lRnVlliiDn3kf7kaqOrm59VWwH+Y14tXp2CdqcG/HT7now6Oj/AHSv4fd/YitpbxTiJ5FlAyqSMipa4Gg7wY8bc6oh0rialWMLJXa4a28zZQ6PodZGLjvzb+li6wE5VzfNYZvO2v1r6U+fla7tsJ7RmyRSPzVGI87G31qM5qEXJ8FcnRhnqRjzaKLLBdMl7WtY8wVsQR4ggH0r4OlWlTqKot9/zxPpFK0rvz777osGyWEsPa2AY91x0ddCPLmOoIr7KLjVpqcdmeHiKfU1XDhuu9Pb+e8rLpnaFOUk6n/CGMv+1bV4mH/Ux85cr+3ZPaX6dGT5Qt5tZfllS3xxQG042bgr5teupH1tX02CV5o8eXZpKw32WpxuJMStZFBeWTkiLxPiSbKB1PnXtTqJRsjLCdpp76im8O96SQGGOJy7kR6r3MxtYBuHT0r4vD9DTw2IzVJLs3em/iz6CGIp5c8btvRKz3emrtb0bI/EfDmSKJWjnZ5AVLxgWU6i9jf86sodPQlUcZLLHnf5Rgl0ZDJaEnm79n3d3dqxt8QNiT5YpygCRo6N3he7T4iUGw5ZZF9b1sw3SGHqz6uErvfZmSfR9aMHLR21aXL0GW6W5ZxKdvM/ZQcjpma3EgnRV8arx3SaoS6qms0+XL85FuEwDqJSnfXZLd/x7vuLBtrc/Cx4ft8MW7vMtmDC9ufA36ViwnSWIniOprJelrcT0v6Cmm4qOWSTe74K+t2zQfhFgMmF7QjWQlvTgK9mCPn8RLNWfcX6pkQoAoAoCK2jttYyUVc7jiL2UeBbXXwAPjasGL6Ro4Z5XrLkvryNtDBSqLM3Ze78iC2lvLiFQsojB0CrlJuxIABJbmSOAFefQ6XqV60acYJJ+ensehR6OoOVpX73dbLfgXEV754R7QBQFE3h2izOzqMxzdlEvUlso927xPS3SvmcW5Y3GdSn2V+N/Q+jwdGMKaUtFbNJ+V/ZaeJJYDcyMgNiSZpDxBPcB6BeAFe/QwtKirQiedW6UrSf6TyR4Jb+b3ZB4rDIXSGNQqyYhVAHDIHzH/QleHS/W6Tk+C+it8nq05ShSc5O7UHq+bVvlmimvoz5git5pLQW/Eyr7HOfoprD0nUyYWb5q3robcBG9a/JN/T6lNw+JLPICO6Gyq3Vgqsw8xmB9+lfLVcI44eFZcb3+h7s4xSjrra7XddpfHwPMLj/ALOzn7kikHwlUHIf8XyeeSvR6IxaipUp7br6/f1M9bD/ANRGK4p/+r39N/UYr3Zo7f8A6Yy4H6xKRqPOxao9FtRp1a03+bltZOdFpbykl5K7f0I/aGxcNiJT2wzSWzZQzAKLjp6an2rk+lMSl1lNWjeye+v5y9SKw0VT1jdbXf5+cxDE7Jljg+x4RFWN3Dyylu8wuLA9covYAW1B43J9bDf8RU1Rcq379lZaeJkeAhnjKFkr6p39vHvZXfiriBGkMSWUA5rDS3Q6eK1m6CjKeepPVvS7/O8vx9WUMLdbuS9rv5sSu2dsTw4DDuXPbP2eY2FzmtfT/EPas2EwtGrjaiy9hX08/wCGaLuNOUmk5JJd2ZtL7ifxGkthYoS2rsqkk68lNz/iNS6GipV6lRLRbebv9BVs6U//ACaj6y+yY83o2VNJHDhMP3I+DPyVFsPU24Dx8KowGKpU5VMRWd5cFxdyTv1csjs20r8VHW9vjuG+82GdcMuFw8TdnGoDOdBZR1Ns3U251bgJwlWderJZpbLjr8clfgSjBqm1C2Z9lK+y/wAaL1NX3Zwgiw8aDgFAHtX0iPjqbbbk+JLV0sCgCgGe1sV2cTuPmtZf2m0HsTf0qnEVlRpSqPgi/DUusqqL24+CKThsCcRMIM5SNE7SZge8QTYDNxF7MSeOleD0ThVXlKvV119+LPer1+opZ0u03aPJW3du7RLgJ7PwytNhYVFlMhlK8wqXk1/xFRUuj/1sbOrwW3wvZEq85QoVJyd3ZRvzb0+LmjV9EfMBQDXamK7KJ3uAQDlvzY6D6kVXWqKnTlN8Fcuw9LrKijw4+HEpWy41OMgRmAWJWk7xAuwGRBrxOpPpXgdCQzSnVlv+NnvYqUlhpuK1k0tOW7+Ei9YubIjv+FWb/KCa+ibsrs+epwzzUebSKTsOHNjIF49mjyHzAEY/3mvnuhE51KlV8frqe/jZ5cLN/wDc0vl/RF7r6I+dK9vVJrEn7Teoso+jNXh9O1LUow5v4X8nqdGx0lLwX1+iGWwdm9rgLj55JJJkPjmIX0KgDyNehDCxlhVRlysTxuI6rG34RSi/TX3v5kahDDUeYPIg8D4gj6V8ZUhKlNwe60PQvxQ0w63mkfkCIx5oob/7TXo1IuHR0bf3S19/sWTdoRjxtf1dv/kY4eOTtCojKuZS7zEcUuQFBOhXJbQc/KvSqVsCujVFtOVtI8U+b5fXzK6jm6ya/Yope3Lnm4/jYYjbRfaUWGjksgDFwDxKgm3jr/tNY4YRU8BKrOPae3cnZfyWSkoWp2WZpyfNLRLw5+AjvduwmKmEkuJWJFFgulzwvqSLc/epdH4+VClkp03J+3wyurhf6mMI2fZvtxvb7EPvxtiN5sJFEwcJImgOh7w08tBW/ovCVIU6kqis5X/Pcqx1dUIRjLdzUmuNl8avTwJLbu+GEBHa4YuwAIDqCBmGYW4jUVmw/ROJgrRqZU+V/wCAsdhorWp32UXf3sr+ZFTfEyRjaKFR+0f4VppdAUr9uTZnn0nh1+2En4tL4uJDeLFYgAM4yllGULcHXwtfyr2cJ0LhadpxjqiiXS1Sz6uMY9+rfq39DfN3Vth47rlNjcXLC9zexbW3S/KpVVabSPNzOWrJKqzgUAUBXd6MRdkj6DOfM3Vf+f0rwunK+WnGkuOr8F/Pwer0dTspT8vq/oJbj4e8Us5H985t/wDGncX0NmPrXpYCj1VCMfUdK1P1Y01/al6vV/byJTZmwMPh2LxRBWIIzc7GtaSWxhq4mtVVqk213sk6FA02uzCCUoDmyNbLxva2niONQqZsjy7208S6hl62Ofa6uUSBiX1gZLgkM+W5tYciTzr5DG4StRipVp3b4Xb+T6JThKPYne3K9vdL2OsL28imRYM0WZlDBrscpKk5SLWuDzrTHoWpOmpxlq1ez+/8FdatRoz6uUmpWT20V1fdO/sLw4pxGUjb9G2jIb2AuL2H3D4cNeHOqVjcRQjOhVvs1rutOfIOnTlJVHvumuP3+Rxu5iESbETOTZRHCtgSSxzSEADwI9q9ToqUKGEdSbsm/wCCnHU5VIU6UN+1J+GiXwyz7M2pHPnyZroQrBhYgkBhwJHA161GvCtHPDY8mvhp0LZuOq+Csb44vK8rX+SMKB+tYv8A8xXhdKfq4unS5W939kex0XSvCK5u/lt9C07IwvZQRRfgjVfYAH619Ejxa9Trasp8236sr28WAkSUyRRNIsmpVbd1+Z1PAi3qD1rx+kejHiJqcGk+P0PQwWKpqGSrK1tnZvTlp+egrsjYBbClZbpK0rygjUqSSB59ywrbDCQ/p1Qmrq34yvE46+Iz0tkkteKW/vqZr8RtrYrBkw50ueBUEHKeZ6elV0ehcNTtPVvvLX0sorsU1fm3dell73Moads2fMc175ud69SytY8p16rqda5PNvfiey4h2+Z2PmTSyRKriq9X982/Fsc7CW+Jw46zR/71rkv2soJrfZNYT1gw5943/hUaWwf7iAwa8TV8AXXcjC58RCpHBwx8l737q309KbZ3gfReGTKijoBXkyd22SQpUQFAFAZ9t/Glu1kXi5yx+to0t56H1NfK13/VdIZeCdvJb+9z6fCUlBRjLZK7+X9i8bOwghhjiGixoF9havqj5yrUlVqOb3bb9ROXa0C8ZUv0BzH2W5qqpXpU/wB8kvFlkcLWltF/HyIYnbsSqjLmkDjMuS3C9tcxFtb+OhqnE46jh4pze+1iyngqsm09LaO/8XG8u8AMEc0S/wB4WAD6Wy5gTpx1FuPOoYvGqhRVW172023LIYFqtKnN/t5d9irbS2k80mRCJJ3soC/Kg6njlAuTqbk140KdfpCsp1FaC/NOd+LPXp0qeHp5p6QXPeT5Lm36IvWycCIIY4V4IoW/U8z6m5r6dKx87WqyrVJVJbt3IXePZMhbtcOiszaOpbKCRwa9jryPp0rzsf0dHFWd7Nce42YLFwppwq3twtr8tb/m43wu7U32fKXVJWmMrfeXVcgHooqf9BTdCNCWy9y2p0lHrs8Y3jlypPR73vp3kxu9sf7MjguXZ2zsxAGtgo4AaWFaqNGFKChDZGPFYqWIkm0lZWSXrx8T3Fbv4aSXtniVn01PhwqyyIRxNaMMkZtR5JuxKUKAoAoCg/F7ZsUmGRjGDMGAR7kELxYafMOAseFyRVkG0GYFtLZzIdRUr3IEeRQEhu4P+rww/wC/F/vWoz/awTG+h7uF8cLhj/4yf+VRp7ep2X7iCwPD1rRA4ab8LcPfEAkcBb1dlT8i1a5O1E6bnXlEgoAoCsbwbYYO8QdUQWDHgxuAx7xOgs1tNfGvE6Sx9WnPqaK1tvu9T2MFhIyiqjV29uW9tvzwKzNjYGy94tlYMvZ52sw4f3fSvIw2GxkJZqUWnzdvqer1c4XzWV1Z5rLTzFhJJIe7hppP1nt+bkt9K3f8tx1X/Un7t/wZuuw9P/cS7opv4VvceR7IxzjSOOMdWYsfbu1bT6BgtZzv4afcol0hho7KUvRff4JN90yUhQTsnZxLG2UDvEXN9RcaseFetWwdGs06ivbYyLpOalOWVPM29b6X80SL7uQNBFh3XMkQst/rfzrRljtYzf1lZVJVVK0nvbQd7P2XDALRRqnkK6U1Kk6jzTbb73ceUIBQBQBQBQBQBQBQENvHs0TJY8gR7/lU4vgDMNubqlmFh92lyJQsbu1JbReDW6VK4GewMKVxmGuP/wCiEf8AkWoz/a/A4Ot62zfZgOWGw6+0EJ/NjXKe3qde4ywGFIAJFaobHC37PxjYeGN0NnedWGpFxCCx4a2zMt61ys4qL4neJv2BxQljSVeDqGAPEZhextzFeVJWdiQvUQFARuJ2Dh5JDK8Ss5tdjx00pYujiKsYZFNpcruw6hwUa/LGo9BXSl6jiuAKAKAKAKAKAKAKAKAKAKAKAKA8IoBjicGCQbdRXQQk276t93nehwou0NzmjxMThdBOjXt0ZTXZPssFcx+7jvMgtwSJR6Iiemq12C0sce5dNrbrQxiKNEUMigMSdSTqTw1PIdK1KaS+CbsLwbm5wgI0QNblYva5+i+1V1KvaVuBCxftjYQRRLGosFvYeZv+ZNUzlmd2SH1QAUAUAUAUAUAUAUAUAUAUAUAUAUAUAUAUAUB4RQHISgEsThgw4cCD7GgK8mzcswe3AaelTi7HB62zgxzMNTY+vWlwS6RAVE6KAVwHtAFAFAFAFAFAFAFAFAFAFAFAFAFAFAFAFAFAFAFAFAcGMfS1AdBRQHtAFAFAFAFAFAFAFAFAFAFAFAFAFAFAFAFAFAFAFAFAFAFAFAFAFAFAFAFAFAFAFAFAFAFAFAFAFAFAFAFAFAFAFAFAFAFAFAFAFAFAFAFAFAFAFAFAFAFAFAFAFAFAFAFAFAFAFAFAFAFAFAFAFAFAFAFAFAFAFAFAFAFAFAFAFAFAFAFAFAFAFAFAFAFAFAFAFAFAFAFAFAFAf//Z">
            <a:extLst>
              <a:ext uri="{FF2B5EF4-FFF2-40B4-BE49-F238E27FC236}">
                <a16:creationId xmlns:a16="http://schemas.microsoft.com/office/drawing/2014/main" id="{70095F6E-21AC-4853-881B-5ED731248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86" y="1723088"/>
            <a:ext cx="184785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5316C77-24EC-4E4C-80F1-B2C4ECCF5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01" y="4194638"/>
            <a:ext cx="2014979" cy="26090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37098EA-36C7-408B-B215-B8CB5A6E4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88" y="-84559"/>
            <a:ext cx="5135912" cy="130186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C59F53A-3989-4078-A3F2-0F57D808C705}"/>
              </a:ext>
            </a:extLst>
          </p:cNvPr>
          <p:cNvSpPr txBox="1"/>
          <p:nvPr/>
        </p:nvSpPr>
        <p:spPr>
          <a:xfrm>
            <a:off x="2097248" y="209130"/>
            <a:ext cx="3298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RefrigeratorDeluxeW01-Heavy" panose="02010906020202050203" pitchFamily="2" charset="0"/>
              </a:rPr>
              <a:t>Benchmark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7B858EF-BB72-4986-8898-6F96EBF1EB0C}"/>
              </a:ext>
            </a:extLst>
          </p:cNvPr>
          <p:cNvSpPr txBox="1"/>
          <p:nvPr/>
        </p:nvSpPr>
        <p:spPr>
          <a:xfrm>
            <a:off x="875748" y="4690078"/>
            <a:ext cx="1533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RefrigeratorDeluxeW01-Heavy" panose="02010906020202050203" pitchFamily="2" charset="0"/>
              </a:rPr>
              <a:t>L.A. NOIRE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7C3570E-2B36-4E4C-8CA9-A4C681358AFC}"/>
              </a:ext>
            </a:extLst>
          </p:cNvPr>
          <p:cNvSpPr txBox="1"/>
          <p:nvPr/>
        </p:nvSpPr>
        <p:spPr>
          <a:xfrm>
            <a:off x="1042037" y="5008700"/>
            <a:ext cx="15335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C00000"/>
                </a:solidFill>
                <a:latin typeface="RefrigeratorDeluxeW01-Bold" panose="02010806020202050203" pitchFamily="2" charset="0"/>
              </a:rPr>
              <a:t>Release date</a:t>
            </a:r>
          </a:p>
          <a:p>
            <a:r>
              <a:rPr lang="fr-FR" sz="1600" b="1" dirty="0"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May 2011 &amp; May 2017</a:t>
            </a:r>
            <a:endParaRPr lang="fr-FR" sz="1000" b="1" dirty="0">
              <a:latin typeface="RefrigeratorDeluxeW01-Bold" panose="02010806020202050203" pitchFamily="2" charset="0"/>
              <a:cs typeface="FF DIN Pro Condensed" panose="020B0506020101010102" pitchFamily="34" charset="0"/>
            </a:endParaRPr>
          </a:p>
          <a:p>
            <a:r>
              <a:rPr lang="fr-FR" sz="2000" dirty="0">
                <a:solidFill>
                  <a:srgbClr val="C00000"/>
                </a:solidFill>
                <a:latin typeface="RefrigeratorDeluxeW01-Bold" panose="02010806020202050203" pitchFamily="2" charset="0"/>
              </a:rPr>
              <a:t>Sales</a:t>
            </a:r>
          </a:p>
          <a:p>
            <a:r>
              <a:rPr lang="fr-FR" sz="1600" dirty="0">
                <a:latin typeface="RefrigeratorDeluxeW01-Bold" panose="02010806020202050203" pitchFamily="2" charset="0"/>
              </a:rPr>
              <a:t>+7,5M </a:t>
            </a:r>
            <a:r>
              <a:rPr lang="fr-FR" sz="1600" dirty="0" err="1">
                <a:latin typeface="RefrigeratorDeluxeW01-Bold" panose="02010806020202050203" pitchFamily="2" charset="0"/>
              </a:rPr>
              <a:t>Units</a:t>
            </a:r>
            <a:endParaRPr lang="fr-FR" sz="1600" dirty="0">
              <a:latin typeface="RefrigeratorDeluxeW01-Bold" panose="02010806020202050203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AA1F768-4330-4582-BDCB-44EB0F6C5E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99" y="4194640"/>
            <a:ext cx="2014979" cy="248288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0D2EF09-7B9C-4E89-870E-8A6FE0093BC5}"/>
              </a:ext>
            </a:extLst>
          </p:cNvPr>
          <p:cNvSpPr txBox="1"/>
          <p:nvPr/>
        </p:nvSpPr>
        <p:spPr>
          <a:xfrm>
            <a:off x="3763546" y="4639745"/>
            <a:ext cx="1631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RefrigeratorDeluxeW01-Heavy" panose="02010906020202050203" pitchFamily="2" charset="0"/>
              </a:rPr>
              <a:t>HEAVY RAIN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3357A76-1ACA-4BED-8709-0E415280181E}"/>
              </a:ext>
            </a:extLst>
          </p:cNvPr>
          <p:cNvSpPr txBox="1"/>
          <p:nvPr/>
        </p:nvSpPr>
        <p:spPr>
          <a:xfrm>
            <a:off x="3842158" y="4933440"/>
            <a:ext cx="155313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C00000"/>
                </a:solidFill>
                <a:latin typeface="RefrigeratorDeluxeW01-Bold" panose="02010806020202050203" pitchFamily="2" charset="0"/>
              </a:rPr>
              <a:t>Release date</a:t>
            </a:r>
          </a:p>
          <a:p>
            <a:r>
              <a:rPr lang="fr-FR" sz="1600" b="1" dirty="0" err="1"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February</a:t>
            </a:r>
            <a:r>
              <a:rPr lang="fr-FR" sz="1600" b="1" dirty="0"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 2010</a:t>
            </a:r>
          </a:p>
          <a:p>
            <a:endParaRPr lang="fr-FR" sz="1000" b="1" dirty="0">
              <a:latin typeface="RefrigeratorDeluxeW01-Bold" panose="02010806020202050203" pitchFamily="2" charset="0"/>
              <a:cs typeface="FF DIN Pro Condensed" panose="020B0506020101010102" pitchFamily="34" charset="0"/>
            </a:endParaRPr>
          </a:p>
          <a:p>
            <a:r>
              <a:rPr lang="fr-FR" sz="2000" dirty="0">
                <a:solidFill>
                  <a:srgbClr val="C00000"/>
                </a:solidFill>
                <a:latin typeface="RefrigeratorDeluxeW01-Bold" panose="02010806020202050203" pitchFamily="2" charset="0"/>
              </a:rPr>
              <a:t>Sales</a:t>
            </a:r>
          </a:p>
          <a:p>
            <a:r>
              <a:rPr lang="fr-FR" sz="1600" dirty="0">
                <a:latin typeface="RefrigeratorDeluxeW01-Bold" panose="02010806020202050203" pitchFamily="2" charset="0"/>
              </a:rPr>
              <a:t>+3,25M </a:t>
            </a:r>
            <a:r>
              <a:rPr lang="fr-FR" sz="1600" dirty="0" err="1">
                <a:latin typeface="RefrigeratorDeluxeW01-Bold" panose="02010806020202050203" pitchFamily="2" charset="0"/>
              </a:rPr>
              <a:t>Units</a:t>
            </a:r>
            <a:endParaRPr lang="fr-FR" sz="1600" dirty="0">
              <a:latin typeface="RefrigeratorDeluxeW01-Bold" panose="02010806020202050203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752EC61-AB91-4C8D-9441-127151A0D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252" y="4194640"/>
            <a:ext cx="2014979" cy="248288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6F75DBC-36B8-4D59-8193-38A1AC5C81A9}"/>
              </a:ext>
            </a:extLst>
          </p:cNvPr>
          <p:cNvSpPr txBox="1"/>
          <p:nvPr/>
        </p:nvSpPr>
        <p:spPr>
          <a:xfrm>
            <a:off x="6531049" y="4606189"/>
            <a:ext cx="1972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latin typeface="RefrigeratorDeluxeW01-Heavy" panose="02010906020202050203" pitchFamily="2" charset="0"/>
              </a:rPr>
              <a:t>Devil’sDaughter</a:t>
            </a:r>
            <a:endParaRPr lang="fr-FR" sz="2000" dirty="0">
              <a:latin typeface="RefrigeratorDeluxeW01-Heavy" panose="02010906020202050203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B2B5781-29B5-4005-AE5A-F8B404B8EE9D}"/>
              </a:ext>
            </a:extLst>
          </p:cNvPr>
          <p:cNvSpPr txBox="1"/>
          <p:nvPr/>
        </p:nvSpPr>
        <p:spPr>
          <a:xfrm>
            <a:off x="6634586" y="5008941"/>
            <a:ext cx="169825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C00000"/>
                </a:solidFill>
                <a:latin typeface="RefrigeratorDeluxeW01-Bold" panose="02010806020202050203" pitchFamily="2" charset="0"/>
              </a:rPr>
              <a:t>Release date</a:t>
            </a:r>
          </a:p>
          <a:p>
            <a:r>
              <a:rPr lang="fr-FR" sz="1600" b="1" dirty="0"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June 2016</a:t>
            </a:r>
          </a:p>
          <a:p>
            <a:endParaRPr lang="fr-FR" sz="1000" b="1" dirty="0">
              <a:latin typeface="RefrigeratorDeluxeW01-Bold" panose="02010806020202050203" pitchFamily="2" charset="0"/>
              <a:cs typeface="FF DIN Pro Condensed" panose="020B0506020101010102" pitchFamily="34" charset="0"/>
            </a:endParaRPr>
          </a:p>
          <a:p>
            <a:r>
              <a:rPr lang="fr-FR" sz="2000" dirty="0">
                <a:solidFill>
                  <a:srgbClr val="C00000"/>
                </a:solidFill>
                <a:latin typeface="RefrigeratorDeluxeW01-Bold" panose="02010806020202050203" pitchFamily="2" charset="0"/>
              </a:rPr>
              <a:t>Sales</a:t>
            </a:r>
          </a:p>
          <a:p>
            <a:r>
              <a:rPr lang="fr-FR" sz="1600" dirty="0">
                <a:latin typeface="RefrigeratorDeluxeW01-Bold" panose="02010806020202050203" pitchFamily="2" charset="0"/>
              </a:rPr>
              <a:t>+140K </a:t>
            </a:r>
            <a:r>
              <a:rPr lang="fr-FR" sz="1600" dirty="0" err="1">
                <a:latin typeface="RefrigeratorDeluxeW01-Bold" panose="02010806020202050203" pitchFamily="2" charset="0"/>
              </a:rPr>
              <a:t>Units</a:t>
            </a:r>
            <a:endParaRPr lang="fr-FR" sz="1600" dirty="0">
              <a:latin typeface="RefrigeratorDeluxeW01-Bold" panose="02010806020202050203" pitchFamily="2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C46B4C9-F685-4636-A34B-116DD3C6D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94" y="4194639"/>
            <a:ext cx="2014979" cy="248288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DC3ACE7-DE78-4D82-9549-9ADAAC7B4C2B}"/>
              </a:ext>
            </a:extLst>
          </p:cNvPr>
          <p:cNvSpPr txBox="1"/>
          <p:nvPr/>
        </p:nvSpPr>
        <p:spPr>
          <a:xfrm>
            <a:off x="9514815" y="4617086"/>
            <a:ext cx="1869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RefrigeratorDeluxeW01-Heavy" panose="02010906020202050203" pitchFamily="2" charset="0"/>
              </a:rPr>
              <a:t>The Wolf </a:t>
            </a:r>
            <a:r>
              <a:rPr lang="fr-FR" sz="1600" dirty="0" err="1">
                <a:latin typeface="RefrigeratorDeluxeW01-Heavy" panose="02010906020202050203" pitchFamily="2" charset="0"/>
              </a:rPr>
              <a:t>Among</a:t>
            </a:r>
            <a:r>
              <a:rPr lang="fr-FR" sz="1600" dirty="0">
                <a:latin typeface="RefrigeratorDeluxeW01-Heavy" panose="02010906020202050203" pitchFamily="2" charset="0"/>
              </a:rPr>
              <a:t> Us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D12620-6A32-4E54-B29E-24650151A351}"/>
              </a:ext>
            </a:extLst>
          </p:cNvPr>
          <p:cNvSpPr txBox="1"/>
          <p:nvPr/>
        </p:nvSpPr>
        <p:spPr>
          <a:xfrm>
            <a:off x="9682489" y="4950217"/>
            <a:ext cx="153343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C00000"/>
                </a:solidFill>
                <a:latin typeface="RefrigeratorDeluxeW01-Bold" panose="02010806020202050203" pitchFamily="2" charset="0"/>
              </a:rPr>
              <a:t>Release date</a:t>
            </a:r>
          </a:p>
          <a:p>
            <a:r>
              <a:rPr lang="fr-FR" sz="1600" b="1" dirty="0" err="1"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October</a:t>
            </a:r>
            <a:r>
              <a:rPr lang="fr-FR" sz="1600" b="1" dirty="0">
                <a:latin typeface="RefrigeratorDeluxeW01-Bold" panose="02010806020202050203" pitchFamily="2" charset="0"/>
                <a:cs typeface="FF DIN Pro Condensed" panose="020B0506020101010102" pitchFamily="34" charset="0"/>
              </a:rPr>
              <a:t> 2013</a:t>
            </a:r>
          </a:p>
          <a:p>
            <a:endParaRPr lang="fr-FR" sz="1000" b="1" dirty="0">
              <a:latin typeface="RefrigeratorDeluxeW01-Bold" panose="02010806020202050203" pitchFamily="2" charset="0"/>
              <a:cs typeface="FF DIN Pro Condensed" panose="020B0506020101010102" pitchFamily="34" charset="0"/>
            </a:endParaRPr>
          </a:p>
          <a:p>
            <a:r>
              <a:rPr lang="fr-FR" sz="2000" dirty="0">
                <a:solidFill>
                  <a:srgbClr val="C00000"/>
                </a:solidFill>
                <a:latin typeface="RefrigeratorDeluxeW01-Bold" panose="02010806020202050203" pitchFamily="2" charset="0"/>
              </a:rPr>
              <a:t>Sales</a:t>
            </a:r>
          </a:p>
          <a:p>
            <a:r>
              <a:rPr lang="fr-FR" sz="1600" dirty="0">
                <a:latin typeface="RefrigeratorDeluxeW01-Bold" panose="02010806020202050203" pitchFamily="2" charset="0"/>
              </a:rPr>
              <a:t>+1,5M </a:t>
            </a:r>
            <a:r>
              <a:rPr lang="fr-FR" sz="1600" dirty="0" err="1">
                <a:latin typeface="RefrigeratorDeluxeW01-Bold" panose="02010806020202050203" pitchFamily="2" charset="0"/>
              </a:rPr>
              <a:t>Units</a:t>
            </a:r>
            <a:endParaRPr lang="fr-FR" sz="1600" dirty="0">
              <a:latin typeface="RefrigeratorDeluxeW01-Bold" panose="02010806020202050203" pitchFamily="2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8A22595-82D4-45B4-A313-CA765E603E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0" r="23400"/>
          <a:stretch/>
        </p:blipFill>
        <p:spPr>
          <a:xfrm>
            <a:off x="3638544" y="1859746"/>
            <a:ext cx="1867369" cy="2167167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E764F77-1630-49FD-A19B-126DD3B97B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819" y="1748410"/>
            <a:ext cx="1878065" cy="2389837"/>
          </a:xfrm>
          <a:prstGeom prst="rect">
            <a:avLst/>
          </a:prstGeom>
        </p:spPr>
      </p:pic>
      <p:pic>
        <p:nvPicPr>
          <p:cNvPr id="1024" name="Image 1023">
            <a:extLst>
              <a:ext uri="{FF2B5EF4-FFF2-40B4-BE49-F238E27FC236}">
                <a16:creationId xmlns:a16="http://schemas.microsoft.com/office/drawing/2014/main" id="{F18394CD-9719-4994-B7E1-94C9A4E371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815" y="1981838"/>
            <a:ext cx="1784998" cy="1849907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BFA21768-8CAA-46B9-AD52-B8F4FFA31BA6}"/>
              </a:ext>
            </a:extLst>
          </p:cNvPr>
          <p:cNvSpPr txBox="1"/>
          <p:nvPr/>
        </p:nvSpPr>
        <p:spPr>
          <a:xfrm>
            <a:off x="10200951" y="6403572"/>
            <a:ext cx="2014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RefrigeratorDeluxeW01-Bold" panose="02010806020202050203" pitchFamily="2" charset="0"/>
              </a:rPr>
              <a:t>Source: </a:t>
            </a:r>
            <a:r>
              <a:rPr lang="fr-FR" sz="2000" dirty="0" err="1">
                <a:solidFill>
                  <a:schemeClr val="bg1"/>
                </a:solidFill>
                <a:latin typeface="RefrigeratorDeluxeW01-Bold" panose="02010806020202050203" pitchFamily="2" charset="0"/>
              </a:rPr>
              <a:t>VGChartz</a:t>
            </a:r>
            <a:endParaRPr lang="fr-FR" sz="1600" dirty="0">
              <a:solidFill>
                <a:schemeClr val="bg1"/>
              </a:solidFill>
              <a:latin typeface="RefrigeratorDeluxeW01-Bold" panose="020108060202020502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991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A38D1C8-D689-4198-B326-8A70D06BF128}"/>
              </a:ext>
            </a:extLst>
          </p:cNvPr>
          <p:cNvSpPr txBox="1"/>
          <p:nvPr/>
        </p:nvSpPr>
        <p:spPr>
          <a:xfrm>
            <a:off x="2115424" y="4261607"/>
            <a:ext cx="7961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latin typeface="Blacktroops Rough " pitchFamily="2" charset="0"/>
              </a:rPr>
              <a:t>MARKETING PLAN 2019</a:t>
            </a:r>
          </a:p>
        </p:txBody>
      </p:sp>
    </p:spTree>
    <p:extLst>
      <p:ext uri="{BB962C8B-B14F-4D97-AF65-F5344CB8AC3E}">
        <p14:creationId xmlns:p14="http://schemas.microsoft.com/office/powerpoint/2010/main" val="46112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7FAA27-4292-4F21-A5A2-BCB7DE3EC61B}"/>
              </a:ext>
            </a:extLst>
          </p:cNvPr>
          <p:cNvSpPr/>
          <p:nvPr/>
        </p:nvSpPr>
        <p:spPr>
          <a:xfrm>
            <a:off x="-142" y="-32423"/>
            <a:ext cx="12192000" cy="6858000"/>
          </a:xfrm>
          <a:prstGeom prst="rect">
            <a:avLst/>
          </a:prstGeom>
          <a:solidFill>
            <a:srgbClr val="843C0C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25AD187-C0B0-4AFC-AB02-52CB1888F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66936" y="397041"/>
            <a:ext cx="8658459" cy="481313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C987598-982C-4219-BAED-D7A478034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11" y="-167167"/>
            <a:ext cx="5937321" cy="15050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757DBBA-2E56-4895-AE51-646F392DD22A}"/>
              </a:ext>
            </a:extLst>
          </p:cNvPr>
          <p:cNvSpPr txBox="1"/>
          <p:nvPr/>
        </p:nvSpPr>
        <p:spPr>
          <a:xfrm>
            <a:off x="1058522" y="231391"/>
            <a:ext cx="4345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>
                <a:latin typeface="RefrigeratorDeluxeW01-Heavy" panose="02010906020202050203" pitchFamily="2" charset="0"/>
              </a:rPr>
              <a:t>Positionning</a:t>
            </a:r>
            <a:endParaRPr lang="fr-FR" sz="4000" dirty="0">
              <a:latin typeface="RefrigeratorDeluxeW01-Heavy" panose="02010906020202050203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AB6FFC-E6AC-434E-8F88-6ADA5C8B625F}"/>
              </a:ext>
            </a:extLst>
          </p:cNvPr>
          <p:cNvSpPr/>
          <p:nvPr/>
        </p:nvSpPr>
        <p:spPr>
          <a:xfrm>
            <a:off x="337648" y="1440980"/>
            <a:ext cx="70918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Timber Wolf" panose="00000500000000000000" pitchFamily="2" charset="0"/>
              </a:rPr>
              <a:t>the most anticipated Adventure game of </a:t>
            </a:r>
            <a:r>
              <a:rPr lang="en-US" sz="3600" dirty="0">
                <a:solidFill>
                  <a:srgbClr val="C00000"/>
                </a:solidFill>
                <a:latin typeface="Timber Wolf" panose="00000500000000000000" pitchFamily="2" charset="0"/>
              </a:rPr>
              <a:t>2019</a:t>
            </a:r>
            <a:r>
              <a:rPr lang="en-US" sz="3600" dirty="0">
                <a:latin typeface="Timber Wolf" panose="00000500000000000000" pitchFamily="2" charset="0"/>
              </a:rPr>
              <a:t> With a </a:t>
            </a:r>
            <a:r>
              <a:rPr lang="en-US" sz="3600" dirty="0">
                <a:solidFill>
                  <a:srgbClr val="C00000"/>
                </a:solidFill>
                <a:latin typeface="Timber Wolf" panose="00000500000000000000" pitchFamily="2" charset="0"/>
              </a:rPr>
              <a:t>Strong lead Character</a:t>
            </a:r>
            <a:r>
              <a:rPr lang="en-US" sz="3600" dirty="0">
                <a:latin typeface="Timber Wolf" panose="00000500000000000000" pitchFamily="2" charset="0"/>
              </a:rPr>
              <a:t> in a </a:t>
            </a:r>
            <a:r>
              <a:rPr lang="en-US" sz="3600" dirty="0">
                <a:solidFill>
                  <a:srgbClr val="C00000"/>
                </a:solidFill>
                <a:latin typeface="Timber Wolf" panose="00000500000000000000" pitchFamily="2" charset="0"/>
              </a:rPr>
              <a:t>NOIR &amp; mature</a:t>
            </a:r>
            <a:r>
              <a:rPr lang="en-US" sz="3600" dirty="0">
                <a:latin typeface="Timber Wolf" panose="00000500000000000000" pitchFamily="2" charset="0"/>
              </a:rPr>
              <a:t> atmosphere set in a unique </a:t>
            </a:r>
            <a:r>
              <a:rPr lang="en-US" sz="3600" dirty="0">
                <a:solidFill>
                  <a:srgbClr val="C00000"/>
                </a:solidFill>
                <a:latin typeface="Timber Wolf" panose="00000500000000000000" pitchFamily="2" charset="0"/>
              </a:rPr>
              <a:t>Anthropomorphic world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5BD0FE-CD1B-40E6-A9FE-80A3FEB924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999" y="1499180"/>
            <a:ext cx="3635735" cy="552598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BCF97FF-9668-4FD7-AC22-85F2F67F9295}"/>
              </a:ext>
            </a:extLst>
          </p:cNvPr>
          <p:cNvSpPr txBox="1"/>
          <p:nvPr/>
        </p:nvSpPr>
        <p:spPr>
          <a:xfrm>
            <a:off x="8943096" y="2205673"/>
            <a:ext cx="2806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latin typeface="Timber Wolf" panose="00000500000000000000" pitchFamily="2" charset="0"/>
              </a:rPr>
              <a:t>KEYWORDS: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6A158B1-066B-450B-86EC-3D29B05D547F}"/>
              </a:ext>
            </a:extLst>
          </p:cNvPr>
          <p:cNvSpPr txBox="1"/>
          <p:nvPr/>
        </p:nvSpPr>
        <p:spPr>
          <a:xfrm>
            <a:off x="9380243" y="2913559"/>
            <a:ext cx="2551445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dirty="0">
                <a:latin typeface="Timber Wolf" panose="00000500000000000000" pitchFamily="2" charset="0"/>
              </a:rPr>
              <a:t>BLACKSAD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sz="800" dirty="0">
              <a:latin typeface="Timber Wolf" panose="000005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Timber Wolf" panose="00000500000000000000" pitchFamily="2" charset="0"/>
              </a:rPr>
              <a:t>Detective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sz="800" dirty="0">
              <a:latin typeface="Timber Wolf" panose="000005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dirty="0">
                <a:latin typeface="Timber Wolf" panose="00000500000000000000" pitchFamily="2" charset="0"/>
              </a:rPr>
              <a:t>Investigation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sz="800" dirty="0">
              <a:latin typeface="Timber Wolf" panose="000005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dirty="0">
                <a:latin typeface="Timber Wolf" panose="00000500000000000000" pitchFamily="2" charset="0"/>
              </a:rPr>
              <a:t>Adventure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sz="800" dirty="0">
              <a:latin typeface="Timber Wolf" panose="000005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dirty="0">
                <a:latin typeface="Timber Wolf" panose="00000500000000000000" pitchFamily="2" charset="0"/>
              </a:rPr>
              <a:t>Narrative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sz="800" dirty="0">
              <a:latin typeface="Timber Wolf" panose="000005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dirty="0">
                <a:latin typeface="Timber Wolf" panose="00000500000000000000" pitchFamily="2" charset="0"/>
              </a:rPr>
              <a:t>POLAR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sz="800" dirty="0">
              <a:latin typeface="Timber Wolf" panose="000005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dirty="0">
                <a:latin typeface="Timber Wolf" panose="00000500000000000000" pitchFamily="2" charset="0"/>
              </a:rPr>
              <a:t>NOIR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sz="800" dirty="0">
              <a:latin typeface="Timber Wolf" panose="000005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dirty="0">
                <a:latin typeface="Timber Wolf" panose="00000500000000000000" pitchFamily="2" charset="0"/>
              </a:rPr>
              <a:t>NEW YORK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9B273F0-3999-4AE3-96B6-203BB3902AF2}"/>
              </a:ext>
            </a:extLst>
          </p:cNvPr>
          <p:cNvGrpSpPr/>
          <p:nvPr/>
        </p:nvGrpSpPr>
        <p:grpSpPr>
          <a:xfrm rot="20368087">
            <a:off x="5011339" y="3789944"/>
            <a:ext cx="4159998" cy="2695945"/>
            <a:chOff x="2153177" y="4059545"/>
            <a:chExt cx="4350021" cy="319222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B54753B-543F-4535-8696-DCEED03AF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7967">
              <a:off x="2153177" y="4059545"/>
              <a:ext cx="4350021" cy="3192221"/>
            </a:xfrm>
            <a:prstGeom prst="rect">
              <a:avLst/>
            </a:prstGeom>
          </p:spPr>
        </p:pic>
        <p:pic>
          <p:nvPicPr>
            <p:cNvPr id="6" name="Image 5" descr="Une image contenant intérieur, bâtiment, plancher&#10;&#10;Description générée automatiquement">
              <a:extLst>
                <a:ext uri="{FF2B5EF4-FFF2-40B4-BE49-F238E27FC236}">
                  <a16:creationId xmlns:a16="http://schemas.microsoft.com/office/drawing/2014/main" id="{4E04C2F8-BBC6-4A2C-9275-9212A470E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1" r="5325"/>
            <a:stretch/>
          </p:blipFill>
          <p:spPr>
            <a:xfrm rot="372178">
              <a:off x="2447808" y="4479747"/>
              <a:ext cx="3754137" cy="2427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3195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854D285-EE0C-4007-8AF7-CDEA95A0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80" y="3374983"/>
            <a:ext cx="2939602" cy="34754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61C4699-7597-4FD2-886B-4BF3BAB55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9" y="1716344"/>
            <a:ext cx="2939602" cy="34754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76834A5-2A32-4306-95B8-7AA07B3A4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81" y="-144277"/>
            <a:ext cx="5937321" cy="150500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8BFEF16-D325-489C-AFFA-82011B9E0097}"/>
              </a:ext>
            </a:extLst>
          </p:cNvPr>
          <p:cNvSpPr txBox="1"/>
          <p:nvPr/>
        </p:nvSpPr>
        <p:spPr>
          <a:xfrm>
            <a:off x="1914258" y="211341"/>
            <a:ext cx="4674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>
                <a:latin typeface="RefrigeratorDeluxeW01-Heavy" panose="02010906020202050203" pitchFamily="2" charset="0"/>
              </a:rPr>
              <a:t>Preorder</a:t>
            </a:r>
            <a:r>
              <a:rPr lang="fr-FR" sz="4000" dirty="0">
                <a:latin typeface="RefrigeratorDeluxeW01-Heavy" panose="02010906020202050203" pitchFamily="2" charset="0"/>
              </a:rPr>
              <a:t> </a:t>
            </a:r>
            <a:r>
              <a:rPr lang="fr-FR" sz="4000" dirty="0" err="1">
                <a:latin typeface="RefrigeratorDeluxeW01-Heavy" panose="02010906020202050203" pitchFamily="2" charset="0"/>
              </a:rPr>
              <a:t>Rewards</a:t>
            </a:r>
            <a:endParaRPr lang="fr-FR" sz="4000" dirty="0">
              <a:latin typeface="RefrigeratorDeluxeW01-Heavy" panose="02010906020202050203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EE492A6-046A-43C7-B040-67D0E1DBB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0" y="4309261"/>
            <a:ext cx="2311293" cy="64296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403444A-6B9F-446A-B511-95D999E6EC36}"/>
              </a:ext>
            </a:extLst>
          </p:cNvPr>
          <p:cNvSpPr txBox="1"/>
          <p:nvPr/>
        </p:nvSpPr>
        <p:spPr>
          <a:xfrm>
            <a:off x="783813" y="4331623"/>
            <a:ext cx="1737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Timber Wolf" panose="00000500000000000000" pitchFamily="2" charset="0"/>
              </a:rPr>
              <a:t>Pins (x3)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C268C29-E970-434E-A567-E3E48228D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041" y="5994222"/>
            <a:ext cx="2237735" cy="64296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53399CF-458B-4136-A69B-BE1778AFE045}"/>
              </a:ext>
            </a:extLst>
          </p:cNvPr>
          <p:cNvSpPr txBox="1"/>
          <p:nvPr/>
        </p:nvSpPr>
        <p:spPr>
          <a:xfrm>
            <a:off x="3196876" y="6055223"/>
            <a:ext cx="266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Timber Wolf" panose="00000500000000000000" pitchFamily="2" charset="0"/>
              </a:rPr>
              <a:t>Flip notebook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0121009-1675-4315-AE68-33018CFD4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74" y="2198076"/>
            <a:ext cx="1675971" cy="211118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E8C3D99-1482-4E55-A917-C579EB13BE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351" t="4064" r="27984" b="5143"/>
          <a:stretch/>
        </p:blipFill>
        <p:spPr>
          <a:xfrm>
            <a:off x="4047282" y="3856715"/>
            <a:ext cx="1155997" cy="197119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FF002BA-DF87-4CD9-B3F7-8FDB8DC0D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834" y="3048796"/>
            <a:ext cx="2939602" cy="347542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3905422-5870-468B-82D4-6232F25293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395" y="5668035"/>
            <a:ext cx="2237735" cy="642962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FB02A75-FBF8-49E9-BE83-F48BA0AEDEA2}"/>
              </a:ext>
            </a:extLst>
          </p:cNvPr>
          <p:cNvSpPr txBox="1"/>
          <p:nvPr/>
        </p:nvSpPr>
        <p:spPr>
          <a:xfrm>
            <a:off x="9115230" y="5729036"/>
            <a:ext cx="266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Timber Wolf" panose="00000500000000000000" pitchFamily="2" charset="0"/>
              </a:rPr>
              <a:t>DRESS UP TIE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5A53794-0A92-402A-96A8-14DA91298A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96" r="9706"/>
          <a:stretch/>
        </p:blipFill>
        <p:spPr>
          <a:xfrm>
            <a:off x="9596899" y="3461020"/>
            <a:ext cx="1951844" cy="216194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90D6F1B-21EE-4DD0-B33E-24DCEC69B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473" y="1861753"/>
            <a:ext cx="2939602" cy="347542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07F34CF-6996-494E-8C90-CCB1AAB5B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34" y="4480992"/>
            <a:ext cx="2237735" cy="642962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DBCF4BC6-633A-4A43-A780-111DAED7F97E}"/>
              </a:ext>
            </a:extLst>
          </p:cNvPr>
          <p:cNvSpPr txBox="1"/>
          <p:nvPr/>
        </p:nvSpPr>
        <p:spPr>
          <a:xfrm>
            <a:off x="6012869" y="4541993"/>
            <a:ext cx="266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latin typeface="Timber Wolf" panose="00000500000000000000" pitchFamily="2" charset="0"/>
              </a:rPr>
              <a:t>Coasters</a:t>
            </a:r>
            <a:endParaRPr lang="fr-FR" sz="2400" dirty="0">
              <a:latin typeface="Timber Wolf" panose="000005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66F548-46FD-4F8E-9C4D-C87E100E5D8A}"/>
              </a:ext>
            </a:extLst>
          </p:cNvPr>
          <p:cNvSpPr/>
          <p:nvPr/>
        </p:nvSpPr>
        <p:spPr>
          <a:xfrm>
            <a:off x="6494538" y="2273977"/>
            <a:ext cx="1951844" cy="214772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6AEA42F8-806E-4CF8-8866-C66D46F914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682" y="2363643"/>
            <a:ext cx="1216339" cy="9274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A057D3B-38A4-47C8-A337-2BBEC5A5C1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682" y="3348176"/>
            <a:ext cx="1212031" cy="1040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1720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967D837-BD2F-4694-BD67-890DDFFF1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199" y="741710"/>
            <a:ext cx="13425300" cy="691639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47CEC0D-911F-4970-A1CA-60C1FEF80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0" y="-123825"/>
            <a:ext cx="6205509" cy="15050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39829DC-7E7C-4A5D-87F1-F4A9A4FC7EB0}"/>
              </a:ext>
            </a:extLst>
          </p:cNvPr>
          <p:cNvSpPr txBox="1"/>
          <p:nvPr/>
        </p:nvSpPr>
        <p:spPr>
          <a:xfrm>
            <a:off x="1300295" y="220379"/>
            <a:ext cx="5604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RefrigeratorDeluxeW01-Heavy" panose="02010906020202050203" pitchFamily="2" charset="0"/>
              </a:rPr>
              <a:t>First Parties Partnerships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9A56127-F307-482C-8C63-1B8F2E0853D2}"/>
              </a:ext>
            </a:extLst>
          </p:cNvPr>
          <p:cNvSpPr txBox="1"/>
          <p:nvPr/>
        </p:nvSpPr>
        <p:spPr>
          <a:xfrm>
            <a:off x="426290" y="1198055"/>
            <a:ext cx="2979639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 err="1">
                <a:latin typeface="Timber Wolf" panose="00000500000000000000" pitchFamily="2" charset="0"/>
              </a:rPr>
              <a:t>Dedicated</a:t>
            </a:r>
            <a:r>
              <a:rPr lang="fr-FR" sz="2000" dirty="0">
                <a:latin typeface="Timber Wolf" panose="00000500000000000000" pitchFamily="2" charset="0"/>
              </a:rPr>
              <a:t> </a:t>
            </a:r>
            <a:r>
              <a:rPr lang="fr-FR" sz="2000" dirty="0" err="1">
                <a:latin typeface="Timber Wolf" panose="00000500000000000000" pitchFamily="2" charset="0"/>
              </a:rPr>
              <a:t>game</a:t>
            </a:r>
            <a:r>
              <a:rPr lang="fr-FR" sz="2000" dirty="0">
                <a:latin typeface="Timber Wolf" panose="00000500000000000000" pitchFamily="2" charset="0"/>
              </a:rPr>
              <a:t> pages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885E9B9-022F-428C-AB25-FFBC09331533}"/>
              </a:ext>
            </a:extLst>
          </p:cNvPr>
          <p:cNvSpPr txBox="1"/>
          <p:nvPr/>
        </p:nvSpPr>
        <p:spPr>
          <a:xfrm>
            <a:off x="0" y="5816241"/>
            <a:ext cx="3748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Timber Wolf" panose="00000500000000000000" pitchFamily="2" charset="0"/>
              </a:rPr>
              <a:t>THEMES, BACKGROUNDS &amp; AVATARS for PS4 &amp; XBOX ONE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01E85D-FC24-4421-A5F3-B2FEF3696B8C}"/>
              </a:ext>
            </a:extLst>
          </p:cNvPr>
          <p:cNvSpPr txBox="1"/>
          <p:nvPr/>
        </p:nvSpPr>
        <p:spPr>
          <a:xfrm>
            <a:off x="223778" y="3813998"/>
            <a:ext cx="4987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fr-FR" sz="2000" dirty="0">
                <a:solidFill>
                  <a:prstClr val="black"/>
                </a:solidFill>
                <a:latin typeface="Timber Wolf" panose="00000500000000000000" pitchFamily="2" charset="0"/>
              </a:rPr>
              <a:t>Content sharing on first parties Social Networks (</a:t>
            </a:r>
            <a:r>
              <a:rPr lang="fr-FR" sz="2000" dirty="0" err="1">
                <a:solidFill>
                  <a:prstClr val="black"/>
                </a:solidFill>
                <a:latin typeface="Timber Wolf" panose="00000500000000000000" pitchFamily="2" charset="0"/>
              </a:rPr>
              <a:t>Youtube</a:t>
            </a:r>
            <a:r>
              <a:rPr lang="fr-FR" sz="2000" dirty="0">
                <a:solidFill>
                  <a:prstClr val="black"/>
                </a:solidFill>
                <a:latin typeface="Timber Wolf" panose="00000500000000000000" pitchFamily="2" charset="0"/>
              </a:rPr>
              <a:t> / Facebook / Twitter…)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5352DE1-F7EA-41B6-B5FD-17E18D384859}"/>
              </a:ext>
            </a:extLst>
          </p:cNvPr>
          <p:cNvSpPr txBox="1"/>
          <p:nvPr/>
        </p:nvSpPr>
        <p:spPr>
          <a:xfrm>
            <a:off x="6299136" y="1227769"/>
            <a:ext cx="5016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Timber Wolf" panose="00000500000000000000" pitchFamily="2" charset="0"/>
              </a:rPr>
              <a:t>Digital ad on First parties digital stores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5C9986D-1062-4A93-B912-2721DB8EDA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1" y="1725382"/>
            <a:ext cx="3746715" cy="205675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736C876-20FC-4D64-B10F-2FD0200CEA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54" t="22025" r="12999" b="26387"/>
          <a:stretch/>
        </p:blipFill>
        <p:spPr>
          <a:xfrm>
            <a:off x="7060454" y="1642433"/>
            <a:ext cx="1009650" cy="33737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6E48D8D-36C8-4FC1-85F1-4A5EAB824B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89" b="15354"/>
          <a:stretch/>
        </p:blipFill>
        <p:spPr>
          <a:xfrm>
            <a:off x="9474774" y="1645095"/>
            <a:ext cx="1145032" cy="35462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5472BDA-A99C-48EC-88F5-3361A222E80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796" y="1626035"/>
            <a:ext cx="915478" cy="424246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54B2D4DF-0C1C-4EDB-8593-199927FEC014}"/>
              </a:ext>
            </a:extLst>
          </p:cNvPr>
          <p:cNvGrpSpPr/>
          <p:nvPr/>
        </p:nvGrpSpPr>
        <p:grpSpPr>
          <a:xfrm>
            <a:off x="9195946" y="2216275"/>
            <a:ext cx="2624580" cy="1574439"/>
            <a:chOff x="4321030" y="1394327"/>
            <a:chExt cx="3549939" cy="1996841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F427873-7805-4820-9702-5112B2D80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1030" y="1394327"/>
              <a:ext cx="3549939" cy="199684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Image 27" descr="Une image contenant ciel&#10;&#10;Description générée automatiquement">
              <a:extLst>
                <a:ext uri="{FF2B5EF4-FFF2-40B4-BE49-F238E27FC236}">
                  <a16:creationId xmlns:a16="http://schemas.microsoft.com/office/drawing/2014/main" id="{DB8BE1A4-8D02-49DA-A14A-118A0EAAB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9" r="4198"/>
            <a:stretch/>
          </p:blipFill>
          <p:spPr>
            <a:xfrm>
              <a:off x="5165243" y="1856096"/>
              <a:ext cx="974806" cy="7864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2B33BD6F-B8A3-4484-80DF-6D91B70491DC}"/>
              </a:ext>
            </a:extLst>
          </p:cNvPr>
          <p:cNvGrpSpPr/>
          <p:nvPr/>
        </p:nvGrpSpPr>
        <p:grpSpPr>
          <a:xfrm>
            <a:off x="5850432" y="2215493"/>
            <a:ext cx="2950667" cy="1643315"/>
            <a:chOff x="8309215" y="1398623"/>
            <a:chExt cx="3549938" cy="1999177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BC39C3BD-92EA-48D2-B1AC-BCB79191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9215" y="1398623"/>
              <a:ext cx="3549938" cy="199917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1" name="Image 30" descr="Une image contenant ciel&#10;&#10;Description générée automatiquement">
              <a:extLst>
                <a:ext uri="{FF2B5EF4-FFF2-40B4-BE49-F238E27FC236}">
                  <a16:creationId xmlns:a16="http://schemas.microsoft.com/office/drawing/2014/main" id="{D1DA637E-963D-4E26-99D5-A932EAAD30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1" r="-2050"/>
            <a:stretch/>
          </p:blipFill>
          <p:spPr>
            <a:xfrm>
              <a:off x="8619204" y="1994561"/>
              <a:ext cx="1634390" cy="7864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EF05CAF6-9BD2-4CC3-AA10-63EF0F0DFD5E}"/>
              </a:ext>
            </a:extLst>
          </p:cNvPr>
          <p:cNvGrpSpPr/>
          <p:nvPr/>
        </p:nvGrpSpPr>
        <p:grpSpPr>
          <a:xfrm>
            <a:off x="5892115" y="4081693"/>
            <a:ext cx="2867299" cy="1640144"/>
            <a:chOff x="291165" y="1364981"/>
            <a:chExt cx="3549938" cy="1996840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FC18B1D7-FA5C-4888-84F4-165A0F065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165" y="1364981"/>
              <a:ext cx="3549938" cy="1996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4" name="Image 33" descr="Une image contenant ciel&#10;&#10;Description générée automatiquement">
              <a:extLst>
                <a:ext uri="{FF2B5EF4-FFF2-40B4-BE49-F238E27FC236}">
                  <a16:creationId xmlns:a16="http://schemas.microsoft.com/office/drawing/2014/main" id="{2DFDD590-499A-45E3-B25D-330F8BAF3B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9" r="4198"/>
            <a:stretch/>
          </p:blipFill>
          <p:spPr>
            <a:xfrm>
              <a:off x="539088" y="1678222"/>
              <a:ext cx="1006445" cy="5846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36" name="Image 35">
            <a:extLst>
              <a:ext uri="{FF2B5EF4-FFF2-40B4-BE49-F238E27FC236}">
                <a16:creationId xmlns:a16="http://schemas.microsoft.com/office/drawing/2014/main" id="{70513335-5940-43AF-B4AF-0EDFEC00E8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6" t="3778" r="24339" b="39445"/>
          <a:stretch/>
        </p:blipFill>
        <p:spPr>
          <a:xfrm>
            <a:off x="6108090" y="2705352"/>
            <a:ext cx="1358485" cy="662412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E98A4EE8-91CF-4706-876B-30D9FB7505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6" t="3778" r="24339" b="39445"/>
          <a:stretch/>
        </p:blipFill>
        <p:spPr>
          <a:xfrm>
            <a:off x="6086485" y="4329455"/>
            <a:ext cx="850584" cy="544337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69D085D4-B4B0-496B-9A4C-8344239244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6" t="3778" r="24339" b="39445"/>
          <a:stretch/>
        </p:blipFill>
        <p:spPr>
          <a:xfrm>
            <a:off x="9817415" y="2595320"/>
            <a:ext cx="780490" cy="6200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34B1E96-DB65-428E-A535-063C8B19FD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24405" y="5714036"/>
            <a:ext cx="632731" cy="6523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A969C49-E03E-4959-B62E-EA266C4EE8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55699" y="5900356"/>
            <a:ext cx="632731" cy="6237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53507112-EB67-4870-8929-CC3478CB0C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54" t="22025" r="12999" b="26387"/>
          <a:stretch/>
        </p:blipFill>
        <p:spPr>
          <a:xfrm>
            <a:off x="3748154" y="3338969"/>
            <a:ext cx="1009650" cy="33737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0328DA4-6429-42B5-A1DF-07D3EE7335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19535" y="5845168"/>
            <a:ext cx="671701" cy="6233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62C9DFB-CC5C-4EA5-B9B1-97B43AB8C1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853" y="4691250"/>
            <a:ext cx="1897454" cy="110081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3AEF3AD-AB77-4E1A-AD94-07025F68B2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62653" y="4558429"/>
            <a:ext cx="1883682" cy="109398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6114C08-9E8F-4B83-ACA5-56F1D33838A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52194" y="3987577"/>
            <a:ext cx="2377217" cy="1734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35DC8C5B-9A2A-4D45-8D9E-37392A3F857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306" y="1634048"/>
            <a:ext cx="1215226" cy="37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40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42227A5-FF43-45D3-A179-BE6112C89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" y="1158544"/>
            <a:ext cx="10772775" cy="5699456"/>
          </a:xfrm>
          <a:prstGeom prst="rect">
            <a:avLst/>
          </a:prstGeom>
        </p:spPr>
      </p:pic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EA7A0897-677D-4563-9A60-465ED20A130E}"/>
              </a:ext>
            </a:extLst>
          </p:cNvPr>
          <p:cNvSpPr txBox="1">
            <a:spLocks/>
          </p:cNvSpPr>
          <p:nvPr/>
        </p:nvSpPr>
        <p:spPr>
          <a:xfrm>
            <a:off x="1195875" y="1449997"/>
            <a:ext cx="8044431" cy="5160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 err="1">
                <a:latin typeface="Timber Wolf" panose="00000500000000000000" pitchFamily="2" charset="0"/>
                <a:cs typeface="FF DIN Pro Condensed" panose="020B0506020101010102" pitchFamily="34" charset="0"/>
              </a:rPr>
              <a:t>Raise</a:t>
            </a:r>
            <a:r>
              <a:rPr lang="fr-FR" dirty="0">
                <a:latin typeface="Timber Wolf" panose="00000500000000000000" pitchFamily="2" charset="0"/>
                <a:cs typeface="FF DIN Pro Condensed" panose="020B0506020101010102" pitchFamily="34" charset="0"/>
              </a:rPr>
              <a:t> </a:t>
            </a:r>
            <a:r>
              <a:rPr lang="fr-FR" dirty="0" err="1">
                <a:latin typeface="Timber Wolf" panose="00000500000000000000" pitchFamily="2" charset="0"/>
                <a:cs typeface="FF DIN Pro Condensed" panose="020B0506020101010102" pitchFamily="34" charset="0"/>
              </a:rPr>
              <a:t>awareness</a:t>
            </a:r>
            <a:r>
              <a:rPr lang="fr-FR" dirty="0">
                <a:latin typeface="Timber Wolf" panose="00000500000000000000" pitchFamily="2" charset="0"/>
                <a:cs typeface="FF DIN Pro Condensed" panose="020B0506020101010102" pitchFamily="34" charset="0"/>
              </a:rPr>
              <a:t> </a:t>
            </a:r>
            <a:r>
              <a:rPr lang="fr-FR" dirty="0" err="1">
                <a:latin typeface="Timber Wolf" panose="00000500000000000000" pitchFamily="2" charset="0"/>
                <a:cs typeface="FF DIN Pro Condensed" panose="020B0506020101010102" pitchFamily="34" charset="0"/>
              </a:rPr>
              <a:t>with</a:t>
            </a:r>
            <a:r>
              <a:rPr lang="fr-FR" dirty="0">
                <a:latin typeface="Timber Wolf" panose="00000500000000000000" pitchFamily="2" charset="0"/>
                <a:cs typeface="FF DIN Pro Condensed" panose="020B0506020101010102" pitchFamily="34" charset="0"/>
              </a:rPr>
              <a:t> </a:t>
            </a:r>
            <a:r>
              <a:rPr lang="fr-FR" dirty="0" err="1">
                <a:latin typeface="Timber Wolf" panose="00000500000000000000" pitchFamily="2" charset="0"/>
                <a:cs typeface="FF DIN Pro Condensed" panose="020B0506020101010102" pitchFamily="34" charset="0"/>
              </a:rPr>
              <a:t>qualitive</a:t>
            </a:r>
            <a:r>
              <a:rPr lang="fr-FR" dirty="0">
                <a:latin typeface="Timber Wolf" panose="00000500000000000000" pitchFamily="2" charset="0"/>
                <a:cs typeface="FF DIN Pro Condensed" panose="020B0506020101010102" pitchFamily="34" charset="0"/>
              </a:rPr>
              <a:t> ad </a:t>
            </a:r>
            <a:r>
              <a:rPr lang="fr-FR" dirty="0" err="1">
                <a:latin typeface="Timber Wolf" panose="00000500000000000000" pitchFamily="2" charset="0"/>
                <a:cs typeface="FF DIN Pro Condensed" panose="020B0506020101010102" pitchFamily="34" charset="0"/>
              </a:rPr>
              <a:t>campaigns</a:t>
            </a:r>
            <a:r>
              <a:rPr lang="fr-FR" dirty="0">
                <a:latin typeface="Timber Wolf" panose="00000500000000000000" pitchFamily="2" charset="0"/>
                <a:cs typeface="FF DIN Pro Condensed" panose="020B0506020101010102" pitchFamily="34" charset="0"/>
              </a:rPr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1800" dirty="0">
              <a:latin typeface="Timber Wolf" panose="00000500000000000000" pitchFamily="2" charset="0"/>
              <a:cs typeface="FF DIN Pro Condensed" panose="020B0506020101010102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1800" dirty="0">
              <a:latin typeface="Timber Wolf" panose="00000500000000000000" pitchFamily="2" charset="0"/>
              <a:cs typeface="FF DIN Pro Condensed" panose="020B0506020101010102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r-FR" sz="1800" dirty="0">
                <a:latin typeface="Timber Wolf" panose="00000500000000000000" pitchFamily="2" charset="0"/>
                <a:cs typeface="FF DIN Pro Condensed" panose="020B0506020101010102" pitchFamily="34" charset="0"/>
              </a:rPr>
              <a:t>Facebook </a:t>
            </a:r>
            <a:r>
              <a:rPr lang="fr-FR" sz="1800" dirty="0">
                <a:solidFill>
                  <a:srgbClr val="A50021"/>
                </a:solidFill>
                <a:latin typeface="Timber Wolf" panose="00000500000000000000" pitchFamily="2" charset="0"/>
                <a:cs typeface="FF DIN Pro Condensed" panose="020B0506020101010102" pitchFamily="34" charset="0"/>
              </a:rPr>
              <a:t>ad </a:t>
            </a:r>
            <a:r>
              <a:rPr lang="fr-FR" sz="1800" dirty="0" err="1">
                <a:solidFill>
                  <a:srgbClr val="A50021"/>
                </a:solidFill>
                <a:latin typeface="Timber Wolf" panose="00000500000000000000" pitchFamily="2" charset="0"/>
                <a:cs typeface="FF DIN Pro Condensed" panose="020B0506020101010102" pitchFamily="34" charset="0"/>
              </a:rPr>
              <a:t>campaigns</a:t>
            </a:r>
            <a:r>
              <a:rPr lang="fr-FR" sz="1800" dirty="0">
                <a:solidFill>
                  <a:srgbClr val="A50021"/>
                </a:solidFill>
                <a:latin typeface="Timber Wolf" panose="00000500000000000000" pitchFamily="2" charset="0"/>
                <a:cs typeface="FF DIN Pro Condensed" panose="020B0506020101010102" pitchFamily="34" charset="0"/>
              </a:rPr>
              <a:t> </a:t>
            </a:r>
            <a:r>
              <a:rPr lang="fr-FR" sz="1800" dirty="0">
                <a:latin typeface="Timber Wolf" panose="00000500000000000000" pitchFamily="2" charset="0"/>
                <a:cs typeface="FF DIN Pro Condensed" panose="020B0506020101010102" pitchFamily="34" charset="0"/>
              </a:rPr>
              <a:t>(</a:t>
            </a:r>
            <a:r>
              <a:rPr lang="fr-FR" sz="1800" dirty="0" err="1">
                <a:latin typeface="Timber Wolf" panose="00000500000000000000" pitchFamily="2" charset="0"/>
                <a:cs typeface="FF DIN Pro Condensed" panose="020B0506020101010102" pitchFamily="34" charset="0"/>
              </a:rPr>
              <a:t>canvas</a:t>
            </a:r>
            <a:r>
              <a:rPr lang="fr-FR" sz="1800" dirty="0">
                <a:latin typeface="Timber Wolf" panose="00000500000000000000" pitchFamily="2" charset="0"/>
                <a:cs typeface="FF DIN Pro Condensed" panose="020B0506020101010102" pitchFamily="34" charset="0"/>
              </a:rPr>
              <a:t>, </a:t>
            </a:r>
            <a:r>
              <a:rPr lang="fr-FR" sz="1800" dirty="0" err="1">
                <a:latin typeface="Timber Wolf" panose="00000500000000000000" pitchFamily="2" charset="0"/>
                <a:cs typeface="FF DIN Pro Condensed" panose="020B0506020101010102" pitchFamily="34" charset="0"/>
              </a:rPr>
              <a:t>sponsored</a:t>
            </a:r>
            <a:r>
              <a:rPr lang="fr-FR" sz="1800" dirty="0">
                <a:latin typeface="Timber Wolf" panose="00000500000000000000" pitchFamily="2" charset="0"/>
                <a:cs typeface="FF DIN Pro Condensed" panose="020B0506020101010102" pitchFamily="34" charset="0"/>
              </a:rPr>
              <a:t> </a:t>
            </a:r>
            <a:r>
              <a:rPr lang="fr-FR" sz="1800" dirty="0" err="1">
                <a:latin typeface="Timber Wolf" panose="00000500000000000000" pitchFamily="2" charset="0"/>
                <a:cs typeface="FF DIN Pro Condensed" panose="020B0506020101010102" pitchFamily="34" charset="0"/>
              </a:rPr>
              <a:t>announcements</a:t>
            </a:r>
            <a:r>
              <a:rPr lang="fr-FR" sz="1800" dirty="0">
                <a:latin typeface="Timber Wolf" panose="00000500000000000000" pitchFamily="2" charset="0"/>
                <a:cs typeface="FF DIN Pro Condensed" panose="020B0506020101010102" pitchFamily="34" charset="0"/>
              </a:rPr>
              <a:t>, trailers)</a:t>
            </a:r>
            <a:endParaRPr lang="fr-FR" sz="900" dirty="0">
              <a:latin typeface="Timber Wolf" panose="00000500000000000000" pitchFamily="2" charset="0"/>
              <a:cs typeface="FF DIN Pro Condensed" panose="020B0506020101010102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r-FR" sz="1800" dirty="0">
                <a:latin typeface="Timber Wolf" panose="00000500000000000000" pitchFamily="2" charset="0"/>
                <a:cs typeface="FF DIN Pro Condensed" panose="020B0506020101010102" pitchFamily="34" charset="0"/>
              </a:rPr>
              <a:t>2x30 sec </a:t>
            </a:r>
            <a:r>
              <a:rPr lang="fr-FR" sz="1800" dirty="0" err="1">
                <a:latin typeface="Timber Wolf" panose="00000500000000000000" pitchFamily="2" charset="0"/>
                <a:cs typeface="FF DIN Pro Condensed" panose="020B0506020101010102" pitchFamily="34" charset="0"/>
              </a:rPr>
              <a:t>videos</a:t>
            </a:r>
            <a:r>
              <a:rPr lang="fr-FR" sz="1800" dirty="0">
                <a:latin typeface="Timber Wolf" panose="00000500000000000000" pitchFamily="2" charset="0"/>
                <a:cs typeface="FF DIN Pro Condensed" panose="020B0506020101010102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600" dirty="0">
                <a:latin typeface="Timber Wolf" panose="00000500000000000000" pitchFamily="2" charset="0"/>
                <a:cs typeface="FF DIN Pro Condensed" panose="020B0506020101010102" pitchFamily="34" charset="0"/>
                <a:sym typeface="Wingdings" panose="05000000000000000000" pitchFamily="2" charset="2"/>
              </a:rPr>
              <a:t> </a:t>
            </a:r>
            <a:r>
              <a:rPr lang="fr-FR" sz="1800" dirty="0" err="1">
                <a:latin typeface="Timber Wolf" panose="00000500000000000000" pitchFamily="2" charset="0"/>
                <a:cs typeface="FF DIN Pro Condensed" panose="020B0506020101010102" pitchFamily="34" charset="0"/>
                <a:sym typeface="Wingdings" panose="05000000000000000000" pitchFamily="2" charset="2"/>
              </a:rPr>
              <a:t>T</a:t>
            </a:r>
            <a:r>
              <a:rPr lang="fr-FR" sz="1800" dirty="0" err="1">
                <a:latin typeface="Timber Wolf" panose="00000500000000000000" pitchFamily="2" charset="0"/>
                <a:cs typeface="FF DIN Pro Condensed" panose="020B0506020101010102" pitchFamily="34" charset="0"/>
              </a:rPr>
              <a:t>argeting</a:t>
            </a:r>
            <a:r>
              <a:rPr lang="fr-FR" sz="1800" dirty="0">
                <a:latin typeface="Timber Wolf" panose="00000500000000000000" pitchFamily="2" charset="0"/>
                <a:cs typeface="FF DIN Pro Condensed" panose="020B0506020101010102" pitchFamily="34" charset="0"/>
              </a:rPr>
              <a:t>: General Gaming / Aventure </a:t>
            </a:r>
            <a:r>
              <a:rPr lang="fr-FR" sz="1800" dirty="0" err="1">
                <a:latin typeface="Timber Wolf" panose="00000500000000000000" pitchFamily="2" charset="0"/>
                <a:cs typeface="FF DIN Pro Condensed" panose="020B0506020101010102" pitchFamily="34" charset="0"/>
              </a:rPr>
              <a:t>game</a:t>
            </a:r>
            <a:endParaRPr lang="fr-FR" sz="1800" dirty="0">
              <a:latin typeface="Timber Wolf" panose="00000500000000000000" pitchFamily="2" charset="0"/>
              <a:cs typeface="FF DIN Pro Condensed" panose="020B0506020101010102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Timber Wolf" panose="00000500000000000000" pitchFamily="2" charset="0"/>
                <a:cs typeface="FF DIN Pro Condensed" panose="020B0506020101010102" pitchFamily="34" charset="0"/>
              </a:rPr>
              <a:t>                       </a:t>
            </a:r>
            <a:r>
              <a:rPr lang="fr-FR" sz="1800" dirty="0" err="1">
                <a:latin typeface="Timber Wolf" panose="00000500000000000000" pitchFamily="2" charset="0"/>
                <a:cs typeface="FF DIN Pro Condensed" panose="020B0506020101010102" pitchFamily="34" charset="0"/>
              </a:rPr>
              <a:t>Comic</a:t>
            </a:r>
            <a:r>
              <a:rPr lang="fr-FR" sz="1800" dirty="0">
                <a:latin typeface="Timber Wolf" panose="00000500000000000000" pitchFamily="2" charset="0"/>
                <a:cs typeface="FF DIN Pro Condensed" panose="020B0506020101010102" pitchFamily="34" charset="0"/>
              </a:rPr>
              <a:t> books / Pop Culture</a:t>
            </a:r>
            <a:endParaRPr lang="fr-FR" sz="1600" dirty="0">
              <a:latin typeface="Timber Wolf" panose="00000500000000000000" pitchFamily="2" charset="0"/>
              <a:cs typeface="FF DIN Pro Condensed" panose="020B0506020101010102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fr-FR" sz="1600" dirty="0">
              <a:latin typeface="Timber Wolf" panose="00000500000000000000" pitchFamily="2" charset="0"/>
              <a:cs typeface="FF DIN Pro Condensed" panose="020B0506020101010102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fr-FR" sz="1600" dirty="0">
              <a:latin typeface="Timber Wolf" panose="00000500000000000000" pitchFamily="2" charset="0"/>
              <a:cs typeface="FF DIN Pro Condensed" panose="020B0506020101010102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r-FR" sz="1800" dirty="0" err="1">
                <a:solidFill>
                  <a:srgbClr val="A50021"/>
                </a:solidFill>
                <a:latin typeface="Timber Wolf" panose="00000500000000000000" pitchFamily="2" charset="0"/>
                <a:cs typeface="FF DIN Pro Condensed" panose="020B0506020101010102" pitchFamily="34" charset="0"/>
              </a:rPr>
              <a:t>Sponsored</a:t>
            </a:r>
            <a:r>
              <a:rPr lang="fr-FR" sz="1800" dirty="0">
                <a:solidFill>
                  <a:srgbClr val="A50021"/>
                </a:solidFill>
                <a:latin typeface="Timber Wolf" panose="00000500000000000000" pitchFamily="2" charset="0"/>
                <a:cs typeface="FF DIN Pro Condensed" panose="020B0506020101010102" pitchFamily="34" charset="0"/>
              </a:rPr>
              <a:t> AD </a:t>
            </a:r>
            <a:r>
              <a:rPr lang="fr-FR" sz="1800" dirty="0" err="1">
                <a:solidFill>
                  <a:srgbClr val="A50021"/>
                </a:solidFill>
                <a:latin typeface="Timber Wolf" panose="00000500000000000000" pitchFamily="2" charset="0"/>
                <a:cs typeface="FF DIN Pro Condensed" panose="020B0506020101010102" pitchFamily="34" charset="0"/>
              </a:rPr>
              <a:t>campaigns</a:t>
            </a:r>
            <a:r>
              <a:rPr lang="fr-FR" sz="1800" dirty="0">
                <a:solidFill>
                  <a:srgbClr val="A50021"/>
                </a:solidFill>
                <a:latin typeface="Timber Wolf" panose="00000500000000000000" pitchFamily="2" charset="0"/>
                <a:cs typeface="FF DIN Pro Condensed" panose="020B0506020101010102" pitchFamily="34" charset="0"/>
              </a:rPr>
              <a:t> </a:t>
            </a:r>
            <a:r>
              <a:rPr lang="fr-FR" sz="1800" dirty="0" err="1">
                <a:latin typeface="Timber Wolf" panose="00000500000000000000" pitchFamily="2" charset="0"/>
                <a:cs typeface="FF DIN Pro Condensed" panose="020B0506020101010102" pitchFamily="34" charset="0"/>
              </a:rPr>
              <a:t>featuring</a:t>
            </a:r>
            <a:r>
              <a:rPr lang="fr-FR" sz="1800" dirty="0">
                <a:latin typeface="Timber Wolf" panose="00000500000000000000" pitchFamily="2" charset="0"/>
                <a:cs typeface="FF DIN Pro Condensed" panose="020B0506020101010102" pitchFamily="34" charset="0"/>
              </a:rPr>
              <a:t> 30 sec spots </a:t>
            </a:r>
            <a:r>
              <a:rPr lang="fr-FR" sz="1800" dirty="0" err="1">
                <a:solidFill>
                  <a:srgbClr val="A50021"/>
                </a:solidFill>
                <a:latin typeface="Timber Wolf" panose="00000500000000000000" pitchFamily="2" charset="0"/>
                <a:cs typeface="FF DIN Pro Condensed" panose="020B0506020101010102" pitchFamily="34" charset="0"/>
              </a:rPr>
              <a:t>with</a:t>
            </a:r>
            <a:r>
              <a:rPr lang="fr-FR" sz="1800" dirty="0">
                <a:solidFill>
                  <a:srgbClr val="A50021"/>
                </a:solidFill>
                <a:latin typeface="Timber Wolf" panose="00000500000000000000" pitchFamily="2" charset="0"/>
                <a:cs typeface="FF DIN Pro Condensed" panose="020B0506020101010102" pitchFamily="34" charset="0"/>
              </a:rPr>
              <a:t> call to action</a:t>
            </a:r>
          </a:p>
          <a:p>
            <a:pPr marL="0" indent="0">
              <a:buNone/>
            </a:pPr>
            <a:endParaRPr lang="fr-FR" sz="1600" dirty="0">
              <a:latin typeface="Timber Wolf" panose="00000500000000000000" pitchFamily="2" charset="0"/>
              <a:cs typeface="FF DIN Pro Condensed" panose="020B0506020101010102" pitchFamily="34" charset="0"/>
            </a:endParaRPr>
          </a:p>
          <a:p>
            <a:pPr marL="0" indent="0">
              <a:buNone/>
            </a:pPr>
            <a:endParaRPr lang="fr-FR" sz="1600" dirty="0">
              <a:latin typeface="Timber Wolf" panose="00000500000000000000" pitchFamily="2" charset="0"/>
              <a:cs typeface="FF DIN Pro Condensed" panose="020B0506020101010102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r-FR" sz="1800" dirty="0">
                <a:latin typeface="Timber Wolf" panose="00000500000000000000" pitchFamily="2" charset="0"/>
                <a:cs typeface="FF DIN Pro Condensed" panose="020B0506020101010102" pitchFamily="34" charset="0"/>
              </a:rPr>
              <a:t>30 sec </a:t>
            </a:r>
            <a:r>
              <a:rPr lang="fr-FR" sz="1800" dirty="0" err="1">
                <a:solidFill>
                  <a:srgbClr val="A50021"/>
                </a:solidFill>
                <a:latin typeface="Timber Wolf" panose="00000500000000000000" pitchFamily="2" charset="0"/>
                <a:cs typeface="FF DIN Pro Condensed" panose="020B0506020101010102" pitchFamily="34" charset="0"/>
              </a:rPr>
              <a:t>advertising</a:t>
            </a:r>
            <a:r>
              <a:rPr lang="fr-FR" sz="1800" dirty="0">
                <a:latin typeface="Timber Wolf" panose="00000500000000000000" pitchFamily="2" charset="0"/>
                <a:cs typeface="FF DIN Pro Condensed" panose="020B0506020101010102" pitchFamily="34" charset="0"/>
              </a:rPr>
              <a:t> spots </a:t>
            </a:r>
            <a:r>
              <a:rPr lang="fr-FR" sz="1800" dirty="0" err="1">
                <a:latin typeface="Timber Wolf" panose="00000500000000000000" pitchFamily="2" charset="0"/>
                <a:cs typeface="FF DIN Pro Condensed" panose="020B0506020101010102" pitchFamily="34" charset="0"/>
              </a:rPr>
              <a:t>targeting</a:t>
            </a:r>
            <a:r>
              <a:rPr lang="fr-FR" sz="1800" dirty="0">
                <a:latin typeface="Timber Wolf" panose="00000500000000000000" pitchFamily="2" charset="0"/>
                <a:cs typeface="FF DIN Pro Condensed" panose="020B0506020101010102" pitchFamily="34" charset="0"/>
              </a:rPr>
              <a:t> </a:t>
            </a:r>
            <a:r>
              <a:rPr lang="fr-FR" sz="1800" dirty="0">
                <a:solidFill>
                  <a:srgbClr val="A50021"/>
                </a:solidFill>
                <a:latin typeface="Timber Wolf" panose="00000500000000000000" pitchFamily="2" charset="0"/>
                <a:cs typeface="FF DIN Pro Condensed" panose="020B0506020101010102" pitchFamily="34" charset="0"/>
              </a:rPr>
              <a:t>gaming </a:t>
            </a:r>
            <a:r>
              <a:rPr lang="fr-FR" sz="1800" dirty="0" err="1">
                <a:solidFill>
                  <a:srgbClr val="A50021"/>
                </a:solidFill>
                <a:latin typeface="Timber Wolf" panose="00000500000000000000" pitchFamily="2" charset="0"/>
                <a:cs typeface="FF DIN Pro Condensed" panose="020B0506020101010102" pitchFamily="34" charset="0"/>
              </a:rPr>
              <a:t>related</a:t>
            </a:r>
            <a:r>
              <a:rPr lang="fr-FR" sz="1800" dirty="0">
                <a:solidFill>
                  <a:srgbClr val="A50021"/>
                </a:solidFill>
                <a:latin typeface="Timber Wolf" panose="00000500000000000000" pitchFamily="2" charset="0"/>
                <a:cs typeface="FF DIN Pro Condensed" panose="020B0506020101010102" pitchFamily="34" charset="0"/>
              </a:rPr>
              <a:t> content</a:t>
            </a:r>
            <a:endParaRPr lang="fr-FR" sz="1800" dirty="0">
              <a:solidFill>
                <a:srgbClr val="A50021"/>
              </a:solidFill>
              <a:latin typeface="Timber Wolf" panose="00000500000000000000" pitchFamily="2" charset="0"/>
              <a:cs typeface="FF DIN Pro Condensed" panose="020B0506020101010102" pitchFamily="34" charset="0"/>
              <a:sym typeface="Wingdings" panose="05000000000000000000" pitchFamily="2" charset="2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B64BF06-BB30-4962-BCA2-91D93AFA8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81" y="-163719"/>
            <a:ext cx="5937321" cy="1505003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B725425-7115-4E8C-814F-8991CDC2FB89}"/>
              </a:ext>
            </a:extLst>
          </p:cNvPr>
          <p:cNvSpPr txBox="1">
            <a:spLocks/>
          </p:cNvSpPr>
          <p:nvPr/>
        </p:nvSpPr>
        <p:spPr>
          <a:xfrm>
            <a:off x="1187485" y="-18077"/>
            <a:ext cx="552261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RefrigeratorDeluxeW01-Heavy" panose="02010906020202050203" pitchFamily="2" charset="0"/>
              </a:rPr>
              <a:t>Digital Media Campaign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E356DB-1E22-4B6B-B9B0-91214937F7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8" t="4365" r="34129" b="63302"/>
          <a:stretch/>
        </p:blipFill>
        <p:spPr>
          <a:xfrm rot="2456494">
            <a:off x="5269697" y="925537"/>
            <a:ext cx="466427" cy="58899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8645713-00B3-4B91-A8D0-128DCD2D887B}"/>
              </a:ext>
            </a:extLst>
          </p:cNvPr>
          <p:cNvGrpSpPr/>
          <p:nvPr/>
        </p:nvGrpSpPr>
        <p:grpSpPr>
          <a:xfrm>
            <a:off x="8192251" y="4357699"/>
            <a:ext cx="3164386" cy="2334126"/>
            <a:chOff x="8971381" y="4250881"/>
            <a:chExt cx="3164386" cy="2334126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31F1D4F-8311-4C98-9626-622A3160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3895">
              <a:off x="8971381" y="4250881"/>
              <a:ext cx="3164386" cy="2334126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9E51FD2-CBA2-467F-82CA-D9FC9CAAF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93895">
              <a:off x="9205938" y="4648448"/>
              <a:ext cx="2695271" cy="1326606"/>
            </a:xfrm>
            <a:prstGeom prst="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4570F735-E396-41F0-9E64-93513C7382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35424" y="1788021"/>
            <a:ext cx="4059747" cy="25187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07DB48A-956C-4793-BD67-FCD0B17B41A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169" y="2383219"/>
            <a:ext cx="3053143" cy="1386460"/>
          </a:xfrm>
          <a:prstGeom prst="rect">
            <a:avLst/>
          </a:prstGeom>
          <a:ln w="762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44AEF44-5AC9-4A89-AF8C-13275D11DD7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874" y="2185742"/>
            <a:ext cx="1309196" cy="39495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2F11846-2734-41D7-B519-A53B45D45ED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40" b="31470"/>
          <a:stretch/>
        </p:blipFill>
        <p:spPr>
          <a:xfrm>
            <a:off x="1195875" y="4494618"/>
            <a:ext cx="1307821" cy="27442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12E321D-B299-4FCE-99E8-83E197E1CC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6" t="40109" r="9104" b="40946"/>
          <a:stretch/>
        </p:blipFill>
        <p:spPr>
          <a:xfrm>
            <a:off x="1195875" y="5524762"/>
            <a:ext cx="1307821" cy="30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5489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25223</TotalTime>
  <Words>1166</Words>
  <Application>Microsoft Office PowerPoint</Application>
  <PresentationFormat>Grand écran</PresentationFormat>
  <Paragraphs>295</Paragraphs>
  <Slides>24</Slides>
  <Notes>1</Notes>
  <HiddenSlides>1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5" baseType="lpstr">
      <vt:lpstr>Arial</vt:lpstr>
      <vt:lpstr>Blacktroops Rough </vt:lpstr>
      <vt:lpstr>Calibri</vt:lpstr>
      <vt:lpstr>Calibri Light</vt:lpstr>
      <vt:lpstr>Courier New</vt:lpstr>
      <vt:lpstr>FF DIN Pro Condensed</vt:lpstr>
      <vt:lpstr>RefrigeratorDeluxeW01-Bold</vt:lpstr>
      <vt:lpstr>RefrigeratorDeluxeW01-Heavy</vt:lpstr>
      <vt:lpstr>Timber Wolf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Figere</dc:creator>
  <cp:lastModifiedBy>Olivier Figere</cp:lastModifiedBy>
  <cp:revision>253</cp:revision>
  <cp:lastPrinted>2019-01-17T09:49:35Z</cp:lastPrinted>
  <dcterms:created xsi:type="dcterms:W3CDTF">2019-01-11T14:09:24Z</dcterms:created>
  <dcterms:modified xsi:type="dcterms:W3CDTF">2019-05-22T15:56:12Z</dcterms:modified>
</cp:coreProperties>
</file>