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1094" r:id="rId2"/>
    <p:sldId id="1090" r:id="rId3"/>
    <p:sldId id="1089" r:id="rId4"/>
    <p:sldId id="1095" r:id="rId5"/>
    <p:sldId id="1097" r:id="rId6"/>
    <p:sldId id="1098" r:id="rId7"/>
    <p:sldId id="1099" r:id="rId8"/>
    <p:sldId id="1100" r:id="rId9"/>
    <p:sldId id="1104" r:id="rId10"/>
    <p:sldId id="1103" r:id="rId11"/>
    <p:sldId id="1101" r:id="rId12"/>
    <p:sldId id="1102" r:id="rId13"/>
    <p:sldId id="1087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éliné Kapamadjian" initials="MK" lastIdx="2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00AF"/>
    <a:srgbClr val="EF006B"/>
    <a:srgbClr val="0053A2"/>
    <a:srgbClr val="FF9C17"/>
    <a:srgbClr val="21C7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 autoAdjust="0"/>
    <p:restoredTop sz="94690"/>
  </p:normalViewPr>
  <p:slideViewPr>
    <p:cSldViewPr snapToGrid="0" snapToObjects="1" showGuides="1">
      <p:cViewPr varScale="1">
        <p:scale>
          <a:sx n="63" d="100"/>
          <a:sy n="63" d="100"/>
        </p:scale>
        <p:origin x="1508" y="52"/>
      </p:cViewPr>
      <p:guideLst>
        <p:guide orient="horz" pos="234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6B2417D-9B00-0B49-B8AF-9138DC4EC6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FAA62D-67E0-A84B-9772-9C61DFB5723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0EC6D-34CF-0241-A817-57CCBA015983}" type="datetimeFigureOut">
              <a:rPr lang="fr-FR" smtClean="0"/>
              <a:t>13/11/2018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AFE1A5-90AF-4344-998F-0D873F7DF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55F6B9-0C9E-9448-BD5F-8FFCF892AE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2AAA1-EE96-CD4C-B6E5-F85E37996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79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0BD6-4311-684C-9292-136B135FB64F}" type="datetimeFigureOut">
              <a:rPr lang="fr-FR" smtClean="0"/>
              <a:t>13/11/2018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7701C-42A8-4A4C-B999-FE5B52705CD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4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7701C-42A8-4A4C-B999-FE5B52705CD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45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www.justforgames.com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justforgamesfrance/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s://twitter.com/JustForGames_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sz="quarter" idx="10"/>
          </p:nvPr>
        </p:nvSpPr>
        <p:spPr>
          <a:xfrm>
            <a:off x="3313113" y="4870450"/>
            <a:ext cx="2540000" cy="481013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fr-FR" dirty="0"/>
          </a:p>
        </p:txBody>
      </p:sp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005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5188" y="2043801"/>
            <a:ext cx="2175006" cy="17640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EF006B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EF0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629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EF006B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EF0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06" y="127593"/>
            <a:ext cx="656222" cy="896202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de jeux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9C00A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2888" y="1322040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9C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2" t="75848" r="15944" b="8470"/>
          <a:stretch/>
        </p:blipFill>
        <p:spPr>
          <a:xfrm>
            <a:off x="8218859" y="98031"/>
            <a:ext cx="859114" cy="974414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21C71F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21C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01141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21C71F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21C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39646" r="53586" b="40413"/>
          <a:stretch/>
        </p:blipFill>
        <p:spPr>
          <a:xfrm>
            <a:off x="8161866" y="85244"/>
            <a:ext cx="937418" cy="938551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rectangle 15"/>
          <p:cNvSpPr/>
          <p:nvPr userDrawn="1"/>
        </p:nvSpPr>
        <p:spPr>
          <a:xfrm rot="10800000">
            <a:off x="7179733" y="0"/>
            <a:ext cx="1964267" cy="1964267"/>
          </a:xfrm>
          <a:prstGeom prst="rtTriangle">
            <a:avLst/>
          </a:prstGeom>
          <a:solidFill>
            <a:srgbClr val="FF9C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26"/>
          <p:cNvSpPr>
            <a:spLocks noGrp="1"/>
          </p:cNvSpPr>
          <p:nvPr>
            <p:ph type="body" sz="quarter" idx="14" hasCustomPrompt="1"/>
          </p:nvPr>
        </p:nvSpPr>
        <p:spPr>
          <a:xfrm>
            <a:off x="1569854" y="486494"/>
            <a:ext cx="2540899" cy="617538"/>
          </a:xfrm>
        </p:spPr>
        <p:txBody>
          <a:bodyPr/>
          <a:lstStyle>
            <a:lvl1pPr marL="0" indent="0" algn="ctr" defTabSz="914400" rtl="0" eaLnBrk="1" latinLnBrk="0" hangingPunct="1">
              <a:buNone/>
              <a:defRPr lang="fr-FR" sz="1800" b="1" kern="1200" smtClean="0">
                <a:solidFill>
                  <a:srgbClr val="FF9C17"/>
                </a:solidFill>
                <a:latin typeface="Sansation Light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buNone/>
              <a:defRPr lang="fr-FR" sz="1200" kern="1200" dirty="0" smtClean="0">
                <a:solidFill>
                  <a:schemeClr val="tx1"/>
                </a:solidFill>
                <a:latin typeface="Sansation Light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8" name="Espace réservé pour une image  17"/>
          <p:cNvSpPr>
            <a:spLocks noGrp="1"/>
          </p:cNvSpPr>
          <p:nvPr>
            <p:ph type="pic" sz="quarter" idx="10"/>
          </p:nvPr>
        </p:nvSpPr>
        <p:spPr>
          <a:xfrm>
            <a:off x="525463" y="1208088"/>
            <a:ext cx="4660900" cy="2687637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0" name="Espace réservé pour une image  19"/>
          <p:cNvSpPr>
            <a:spLocks noGrp="1"/>
          </p:cNvSpPr>
          <p:nvPr>
            <p:ph type="pic" sz="quarter" idx="11"/>
          </p:nvPr>
        </p:nvSpPr>
        <p:spPr>
          <a:xfrm>
            <a:off x="6003925" y="3673475"/>
            <a:ext cx="1831975" cy="2314575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5383272" y="1207298"/>
            <a:ext cx="2866954" cy="1741848"/>
          </a:xfrm>
          <a:prstGeom prst="rect">
            <a:avLst/>
          </a:prstGeom>
          <a:noFill/>
          <a:ln w="28575">
            <a:solidFill>
              <a:srgbClr val="FF9C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=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525462" y="4042446"/>
            <a:ext cx="4652127" cy="1516782"/>
          </a:xfrm>
        </p:spPr>
        <p:txBody>
          <a:bodyPr/>
          <a:lstStyle>
            <a:lvl1pPr marL="136525" indent="-128588" algn="l" defTabSz="914400" rtl="0" eaLnBrk="1" latinLnBrk="0" hangingPunct="1">
              <a:tabLst/>
              <a:defRPr lang="fr-FR" sz="1200" b="0" i="0" kern="1200" smtClean="0">
                <a:solidFill>
                  <a:schemeClr val="tx1"/>
                </a:solidFill>
                <a:latin typeface="Locator" charset="0"/>
                <a:ea typeface="Locator" charset="0"/>
                <a:cs typeface="Locator" charset="0"/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/>
          </p:nvPr>
        </p:nvSpPr>
        <p:spPr>
          <a:xfrm>
            <a:off x="5468961" y="1335503"/>
            <a:ext cx="2695575" cy="1554162"/>
          </a:xfrm>
        </p:spPr>
        <p:txBody>
          <a:bodyPr/>
          <a:lstStyle>
            <a:lvl1pPr marL="0" indent="88900" algn="l" defTabSz="914400" rtl="0" eaLnBrk="1" latinLnBrk="0" hangingPunct="1">
              <a:tabLst/>
              <a:defRPr lang="fr-FR" sz="1100" kern="1200" smtClean="0">
                <a:solidFill>
                  <a:srgbClr val="FF9C17"/>
                </a:solidFill>
                <a:latin typeface="Locator Medium" charset="0"/>
                <a:ea typeface="Locator Medium" charset="0"/>
                <a:cs typeface="Locator Medium" charset="0"/>
              </a:defRPr>
            </a:lvl1pPr>
            <a:lvl2pPr marL="0" indent="7938">
              <a:buNone/>
              <a:tabLst/>
              <a:defRPr lang="fr-FR" sz="1000" kern="1200" dirty="0" smtClean="0">
                <a:solidFill>
                  <a:schemeClr val="tx1"/>
                </a:solidFill>
                <a:latin typeface="Locator" charset="0"/>
                <a:ea typeface="+mn-ea"/>
                <a:cs typeface="+mn-cs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7061324" y="6483270"/>
            <a:ext cx="1941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Just For </a:t>
            </a:r>
            <a:r>
              <a:rPr lang="fr-FR" sz="900" b="1" i="0" dirty="0" err="1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Games</a:t>
            </a:r>
            <a:r>
              <a:rPr lang="fr-FR" sz="900" b="1" i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, dénicheur </a:t>
            </a:r>
            <a:r>
              <a:rPr lang="fr-FR" sz="900" b="1" i="0" dirty="0">
                <a:solidFill>
                  <a:srgbClr val="4D8BD6"/>
                </a:solidFill>
                <a:effectLst/>
                <a:latin typeface="Sansation" charset="0"/>
                <a:ea typeface="Sansation" charset="0"/>
                <a:cs typeface="Sansation" charset="0"/>
              </a:rPr>
              <a:t>de jeux</a:t>
            </a:r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2" t="40109" r="10278" b="54904"/>
          <a:stretch/>
        </p:blipFill>
        <p:spPr>
          <a:xfrm>
            <a:off x="8119074" y="103869"/>
            <a:ext cx="965182" cy="2416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43" t="38308" r="26967" b="48391"/>
          <a:stretch/>
        </p:blipFill>
        <p:spPr>
          <a:xfrm>
            <a:off x="8297854" y="369290"/>
            <a:ext cx="744546" cy="654896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FC42C9-7279-B541-8E50-3B8EE2CB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1551"/>
          <a:stretch/>
        </p:blipFill>
        <p:spPr>
          <a:xfrm>
            <a:off x="0" y="0"/>
            <a:ext cx="9144000" cy="5717664"/>
          </a:xfrm>
          <a:prstGeom prst="rect">
            <a:avLst/>
          </a:prstGeom>
        </p:spPr>
      </p:pic>
      <p:grpSp>
        <p:nvGrpSpPr>
          <p:cNvPr id="19" name="Grouper 18"/>
          <p:cNvGrpSpPr/>
          <p:nvPr userDrawn="1"/>
        </p:nvGrpSpPr>
        <p:grpSpPr>
          <a:xfrm>
            <a:off x="1484100" y="6045285"/>
            <a:ext cx="6175801" cy="357137"/>
            <a:chOff x="2001198" y="6045285"/>
            <a:chExt cx="6175801" cy="357137"/>
          </a:xfrm>
        </p:grpSpPr>
        <p:grpSp>
          <p:nvGrpSpPr>
            <p:cNvPr id="9" name="Grouper 8"/>
            <p:cNvGrpSpPr/>
            <p:nvPr userDrawn="1"/>
          </p:nvGrpSpPr>
          <p:grpSpPr>
            <a:xfrm>
              <a:off x="2001198" y="6045285"/>
              <a:ext cx="2788516" cy="357137"/>
              <a:chOff x="1258792" y="5782955"/>
              <a:chExt cx="2788516" cy="357137"/>
            </a:xfrm>
          </p:grpSpPr>
          <p:pic>
            <p:nvPicPr>
              <p:cNvPr id="3" name="Image 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92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 userDrawn="1"/>
            </p:nvSpPr>
            <p:spPr>
              <a:xfrm>
                <a:off x="1552714" y="5834565"/>
                <a:ext cx="2494594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50" b="0" i="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4"/>
                  </a:rPr>
                  <a:t>https://twitter.com/JustForGames_FR</a:t>
                </a:r>
                <a:endParaRPr lang="fr-FR" sz="1050" dirty="0"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  <p:grpSp>
          <p:nvGrpSpPr>
            <p:cNvPr id="11" name="Grouper 10"/>
            <p:cNvGrpSpPr/>
            <p:nvPr userDrawn="1"/>
          </p:nvGrpSpPr>
          <p:grpSpPr>
            <a:xfrm>
              <a:off x="4789714" y="6045285"/>
              <a:ext cx="3387285" cy="357137"/>
              <a:chOff x="4394259" y="5782955"/>
              <a:chExt cx="3387285" cy="357137"/>
            </a:xfrm>
          </p:grpSpPr>
          <p:pic>
            <p:nvPicPr>
              <p:cNvPr id="2" name="Image 1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4259" y="5782955"/>
                <a:ext cx="357137" cy="35713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 userDrawn="1"/>
            </p:nvSpPr>
            <p:spPr>
              <a:xfrm>
                <a:off x="4676906" y="5834565"/>
                <a:ext cx="310463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algn="l" defTabSz="914400" rtl="0" eaLnBrk="1" latinLnBrk="0" hangingPunct="1"/>
                <a:r>
                  <a:rPr lang="fr-FR" sz="1050" b="0" i="0" kern="1200" dirty="0">
                    <a:solidFill>
                      <a:srgbClr val="1155CC"/>
                    </a:solidFill>
                    <a:effectLst/>
                    <a:latin typeface="Locator" charset="0"/>
                    <a:ea typeface="Locator" charset="0"/>
                    <a:cs typeface="Locator" charset="0"/>
                    <a:hlinkClick r:id="rId6"/>
                  </a:rPr>
                  <a:t>https://www.facebook.com/justforgamesfrance/</a:t>
                </a:r>
                <a:endParaRPr lang="fr-FR" sz="1050" b="0" i="0" kern="1200" dirty="0">
                  <a:solidFill>
                    <a:srgbClr val="1155CC"/>
                  </a:solidFill>
                  <a:effectLst/>
                  <a:latin typeface="Locator" charset="0"/>
                  <a:ea typeface="Locator" charset="0"/>
                  <a:cs typeface="Locator" charset="0"/>
                </a:endParaRPr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3548323" y="5699189"/>
            <a:ext cx="20473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algn="l" defTabSz="914400" rtl="0" eaLnBrk="1" latinLnBrk="0" hangingPunct="1"/>
            <a:r>
              <a:rPr lang="fr-FR" sz="1050" b="0" i="0" kern="1200" dirty="0">
                <a:solidFill>
                  <a:srgbClr val="1155CC"/>
                </a:solidFill>
                <a:effectLst/>
                <a:latin typeface="Locator" charset="0"/>
                <a:ea typeface="Locator" charset="0"/>
                <a:cs typeface="Locator" charset="0"/>
                <a:hlinkClick r:id="rId7"/>
              </a:rPr>
              <a:t>https://www.justforgames.com</a:t>
            </a:r>
            <a:endParaRPr lang="fr-FR" sz="1050" b="0" i="0" kern="1200" dirty="0">
              <a:solidFill>
                <a:srgbClr val="1155CC"/>
              </a:solidFill>
              <a:effectLst/>
              <a:latin typeface="Locator" charset="0"/>
              <a:ea typeface="Locator" charset="0"/>
              <a:cs typeface="Locator" charset="0"/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EEAA-23C7-7D46-AF68-7067D5A6FDAA}" type="datetimeFigureOut">
              <a:rPr lang="fr-FR" smtClean="0"/>
              <a:t>13/11/2018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43E5-AEBB-B84F-A9EE-83BCA20833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91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3" r:id="rId2"/>
    <p:sldLayoutId id="2147483678" r:id="rId3"/>
    <p:sldLayoutId id="2147483682" r:id="rId4"/>
    <p:sldLayoutId id="2147483679" r:id="rId5"/>
    <p:sldLayoutId id="2147483680" r:id="rId6"/>
    <p:sldLayoutId id="214748368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18.png"/><Relationship Id="rId2" Type="http://schemas.openxmlformats.org/officeDocument/2006/relationships/hyperlink" Target="../../../Astragon/Bus%20Simulator/BUS18_Console_ENG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Fate-EXTELLA-The-Umbral-Star-For-Nintendo-Switch-Announcement-Trailer-HD-60Fps-FLUVORE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12" Type="http://schemas.openxmlformats.org/officeDocument/2006/relationships/image" Target="../media/image42.png"/><Relationship Id="rId2" Type="http://schemas.openxmlformats.org/officeDocument/2006/relationships/hyperlink" Target="BLACKSAD-Under-the-Skin-Teaser-1-FLUVORE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Fate-EXTELLA-The-Umbral-Star-For-Nintendo-Switch-Announcement-Trailer-HD-60Fps-FLUVORE.mp4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hyperlink" Target="Fate-EXTELLA-The-Umbral-Star-For-Nintendo-Switch-Announcement-Trailer-HD-60Fps-FLUVORE.mp4" TargetMode="External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2" Type="http://schemas.openxmlformats.org/officeDocument/2006/relationships/hyperlink" Target="../../../Soedesco/Truck%20Driver/TruckDriver-Teaser-Trailer-SQUARE-PEGI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hyperlink" Target="Fate-EXTELLA-The-Umbral-Star-For-Nintendo-Switch-Announcement-Trailer-HD-60Fps-FLUVORE.mp4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../../../Sold%20Out/Genesis%20Alpha%20One/Trailers/Genesis%20Alpha%20One%20-%20Planetary%20Landing%20Trailer.mp4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hyperlink" Target="Fate-EXTELLA-The-Umbral-Star-For-Nintendo-Switch-Announcement-Trailer-HD-60Fps-FLUVORE.mp4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3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hyperlink" Target="FROSTPUNK-Official-Release-Date-Trailer-Serenity-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Fate-EXTELLA-The-Umbral-Star-For-Nintendo-Switch-Announcement-Trailer-HD-60Fps-FLUVORE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18.png"/><Relationship Id="rId2" Type="http://schemas.openxmlformats.org/officeDocument/2006/relationships/hyperlink" Target="../../../Little%20Orbit/Descent/Descent-2018-Trailer-1-FLUVORE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Fate-EXTELLA-The-Umbral-Star-For-Nintendo-Switch-Announcement-Trailer-HD-60Fps-FLUVORE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hyperlink" Target="THE%20OCCUPATION%20-%20Official%20Reveal%20Trailer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hyperlink" Target="Fate-EXTELLA-The-Umbral-Star-For-Nintendo-Switch-Announcement-Trailer-HD-60Fps-FLUVORE.mp4" TargetMode="Externa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../../../Soedesco/Xenon%20Racer/JFG_Xenon.mp4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hyperlink" Target="Fate-EXTELLA-The-Umbral-Star-For-Nintendo-Switch-Announcement-Trailer-HD-60Fps-FLUVORE.mp4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9.png"/><Relationship Id="rId10" Type="http://schemas.openxmlformats.org/officeDocument/2006/relationships/image" Target="../media/image33.jpg"/><Relationship Id="rId4" Type="http://schemas.openxmlformats.org/officeDocument/2006/relationships/image" Target="../media/image31.jp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2" Type="http://schemas.openxmlformats.org/officeDocument/2006/relationships/hyperlink" Target="Air-Conflicts-Double-Pack-HD-Trailer-Upcoming-Nintendo-Switch-FLUVORE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hyperlink" Target="Fate-EXTELLA-The-Umbral-Star-For-Nintendo-Switch-Announcement-Trailer-HD-60Fps-FLUVORE.mp4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3840" y="4436697"/>
            <a:ext cx="287813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700" b="1" i="0" dirty="0">
                <a:latin typeface="Locator" charset="0"/>
                <a:ea typeface="Locator" charset="0"/>
                <a:cs typeface="Locator" charset="0"/>
              </a:rPr>
              <a:t>Pour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3840" y="5547039"/>
            <a:ext cx="287813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700" b="1" i="0" dirty="0">
                <a:latin typeface="Locator" charset="0"/>
                <a:ea typeface="Locator" charset="0"/>
                <a:cs typeface="Locator" charset="0"/>
              </a:rPr>
              <a:t>Le xxxxxx2018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AED981-95B0-8E42-ABE9-4FC96FE7C01D}"/>
              </a:ext>
            </a:extLst>
          </p:cNvPr>
          <p:cNvSpPr/>
          <p:nvPr/>
        </p:nvSpPr>
        <p:spPr>
          <a:xfrm>
            <a:off x="8059339" y="254019"/>
            <a:ext cx="1084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b="0" i="0" dirty="0">
                <a:solidFill>
                  <a:schemeClr val="bg1"/>
                </a:solidFill>
                <a:latin typeface="Locator Medium" charset="0"/>
                <a:ea typeface="Locator Medium" charset="0"/>
                <a:cs typeface="Locator Medium" charset="0"/>
              </a:rPr>
              <a:t>Line-up </a:t>
            </a:r>
          </a:p>
          <a:p>
            <a:r>
              <a:rPr lang="da-DK" b="0" i="0" dirty="0">
                <a:solidFill>
                  <a:schemeClr val="bg1"/>
                </a:solidFill>
                <a:latin typeface="Locator Medium" charset="0"/>
                <a:ea typeface="Locator Medium" charset="0"/>
                <a:cs typeface="Locator Medium" charset="0"/>
              </a:rPr>
              <a:t>S1 2019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D55F54ED-AF7C-4F94-A4F0-7B5F17F540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24110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hlinkClick r:id="rId2" action="ppaction://hlinkfile"/>
            <a:extLst>
              <a:ext uri="{FF2B5EF4-FFF2-40B4-BE49-F238E27FC236}">
                <a16:creationId xmlns:a16="http://schemas.microsoft.com/office/drawing/2014/main" id="{E4EEDA90-653D-4715-A1D9-8A2976E985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11" r="31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Bus Simulator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Avril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Vivez au plus près la vie d’ un chauffeur de bus </a:t>
            </a:r>
            <a:r>
              <a:rPr lang="fr-FR" dirty="0"/>
              <a:t>dans une ville ouverte immense et immersive (12 quartiers uniques, météo évolutive, cycle jour/nuit)</a:t>
            </a:r>
          </a:p>
          <a:p>
            <a:r>
              <a:rPr lang="fr-FR" b="1" dirty="0">
                <a:solidFill>
                  <a:srgbClr val="9C00AF"/>
                </a:solidFill>
              </a:rPr>
              <a:t>Deux modes de difficultés</a:t>
            </a:r>
            <a:r>
              <a:rPr lang="fr-FR" dirty="0"/>
              <a:t>, pour les novices comme pour les pros. Mode </a:t>
            </a:r>
            <a:r>
              <a:rPr lang="fr-FR" dirty="0" err="1"/>
              <a:t>multijoueurs</a:t>
            </a:r>
            <a:r>
              <a:rPr lang="fr-FR" dirty="0"/>
              <a:t> synchrone et asynchrone. </a:t>
            </a:r>
          </a:p>
          <a:p>
            <a:r>
              <a:rPr lang="fr-FR" b="1" dirty="0">
                <a:solidFill>
                  <a:srgbClr val="9C00AF"/>
                </a:solidFill>
              </a:rPr>
              <a:t>8 licences de bus officielles : </a:t>
            </a:r>
            <a:r>
              <a:rPr lang="fr-FR" dirty="0"/>
              <a:t>Mercedes-Benz, MAN, Iveco et </a:t>
            </a:r>
            <a:r>
              <a:rPr lang="fr-FR" dirty="0" err="1"/>
              <a:t>Setra</a:t>
            </a:r>
            <a:r>
              <a:rPr lang="fr-FR" dirty="0"/>
              <a:t>. De nombreuses options de personnalisation du bus : couleurs, motifs, panneaux publicitaires…</a:t>
            </a:r>
            <a:endParaRPr lang="fr-FR" b="1" dirty="0">
              <a:solidFill>
                <a:srgbClr val="9C00AF"/>
              </a:solidFill>
            </a:endParaRPr>
          </a:p>
          <a:p>
            <a:r>
              <a:rPr lang="fr-FR" b="1" dirty="0">
                <a:solidFill>
                  <a:srgbClr val="9C00AF"/>
                </a:solidFill>
              </a:rPr>
              <a:t>Gérez aussi la vie à l’ intérieur du bus : </a:t>
            </a:r>
            <a:r>
              <a:rPr lang="fr-FR" dirty="0"/>
              <a:t>contrôle des passagers, resquilleurs, musique trop forte, etc…</a:t>
            </a: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Simulation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Still alive studios / Astragon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</a:t>
            </a:r>
            <a:r>
              <a:rPr lang="is-IS" dirty="0">
                <a:solidFill>
                  <a:schemeClr val="tx1"/>
                </a:solidFill>
              </a:rPr>
              <a:t> 3</a:t>
            </a:r>
            <a:r>
              <a:rPr lang="is-IS" dirty="0">
                <a:solidFill>
                  <a:schemeClr val="tx1"/>
                </a:solidFill>
                <a:latin typeface="Locator" charset="0"/>
                <a:ea typeface=""/>
                <a:cs typeface=""/>
              </a:rPr>
              <a:t>9,99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€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«La première simulation de conduite de bus sur console de salon ! »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020B9AE-13BF-4397-947E-7CE752249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992" y="1310635"/>
            <a:ext cx="762000" cy="190500"/>
          </a:xfrm>
          <a:prstGeom prst="rect">
            <a:avLst/>
          </a:prstGeom>
        </p:spPr>
      </p:pic>
      <p:pic>
        <p:nvPicPr>
          <p:cNvPr id="16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F551AF11-B22D-48D8-91D0-8D0FBB4A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5214" y="1344269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3C733FD-F380-45A0-93BE-6546BE69749A}"/>
              </a:ext>
            </a:extLst>
          </p:cNvPr>
          <p:cNvSpPr txBox="1"/>
          <p:nvPr/>
        </p:nvSpPr>
        <p:spPr>
          <a:xfrm>
            <a:off x="6462852" y="5856295"/>
            <a:ext cx="1586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/>
              <a:t>Packshots provisoires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240CC9-5311-413D-AF11-621BD1D18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7590" y="3734742"/>
            <a:ext cx="2677328" cy="204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33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mage.jeuxvideo.com/medias/149702/1497017067-9416-capture-d-ecran.png">
            <a:hlinkClick r:id="rId2" action="ppaction://hlinkfile"/>
            <a:extLst>
              <a:ext uri="{FF2B5EF4-FFF2-40B4-BE49-F238E27FC236}">
                <a16:creationId xmlns:a16="http://schemas.microsoft.com/office/drawing/2014/main" id="{B4750523-06D1-4AC5-BF25-049A8F5D6700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" r="12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BLACKSAD Under the Skin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Q2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L’ adaptation d’ une licence phare de la bande dessinée : </a:t>
            </a:r>
            <a:r>
              <a:rPr lang="fr-FR" dirty="0"/>
              <a:t>5 albums, 1,2m° de ventes dans plus de 20 langues</a:t>
            </a:r>
          </a:p>
          <a:p>
            <a:r>
              <a:rPr lang="fr-FR" b="1" dirty="0">
                <a:solidFill>
                  <a:srgbClr val="9C00AF"/>
                </a:solidFill>
              </a:rPr>
              <a:t>Un jeu d’ aventure à la narration forte : </a:t>
            </a:r>
            <a:r>
              <a:rPr lang="fr-FR" dirty="0"/>
              <a:t>un univers « film noir» qui séduira au-delà des fans de la bd, des dialogues à choix multiples intégralement doublés en français</a:t>
            </a:r>
          </a:p>
          <a:p>
            <a:r>
              <a:rPr lang="fr-FR" b="1" dirty="0">
                <a:solidFill>
                  <a:srgbClr val="9C00AF"/>
                </a:solidFill>
              </a:rPr>
              <a:t>Un système d’ enquête complet : </a:t>
            </a:r>
            <a:r>
              <a:rPr lang="fr-FR" dirty="0"/>
              <a:t>explorez de multiples environnement à la recherche d’ indices, interrogez les témoins et détectez ce qu’ ils vous cachent à l’ aide de votre « sens félin », associez les preuves accumulées pour tirer vos propres conclusions</a:t>
            </a:r>
          </a:p>
          <a:p>
            <a:r>
              <a:rPr lang="fr-FR" b="1" dirty="0">
                <a:solidFill>
                  <a:srgbClr val="9C00AF"/>
                </a:solidFill>
              </a:rPr>
              <a:t>Des phases d’ actions </a:t>
            </a:r>
            <a:r>
              <a:rPr lang="fr-FR" dirty="0"/>
              <a:t>immersives et accessibles grâce aux QTE</a:t>
            </a: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Aventure / Enquête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Pendulo Studios et Ys Interactive / Microïds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49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,99€ consoles / 39,99€ PC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«La saga de bande dessinée multi-primée enfin déclinée en jeu vidéo !»</a:t>
            </a:r>
          </a:p>
        </p:txBody>
      </p:sp>
      <p:pic>
        <p:nvPicPr>
          <p:cNvPr id="13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508485EA-F873-4728-A273-8CA65F6F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5786" y="1265905"/>
            <a:ext cx="277960" cy="2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020B9AE-13BF-4397-947E-7CE752249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6797" y="1382185"/>
            <a:ext cx="762000" cy="190500"/>
          </a:xfrm>
          <a:prstGeom prst="rect">
            <a:avLst/>
          </a:prstGeom>
        </p:spPr>
      </p:pic>
      <p:pic>
        <p:nvPicPr>
          <p:cNvPr id="16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F551AF11-B22D-48D8-91D0-8D0FBB4A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5214" y="1262989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D214D6DA-062C-400C-B1A7-7AEA1853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33600" y="1271711"/>
            <a:ext cx="277960" cy="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93C733FD-F380-45A0-93BE-6546BE69749A}"/>
              </a:ext>
            </a:extLst>
          </p:cNvPr>
          <p:cNvSpPr txBox="1"/>
          <p:nvPr/>
        </p:nvSpPr>
        <p:spPr>
          <a:xfrm>
            <a:off x="6462852" y="5856295"/>
            <a:ext cx="15868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/>
              <a:t>Packshot et PEGI Provisoires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2426AD9-E04D-4459-9825-E05ACCC32B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2887" y="3634053"/>
            <a:ext cx="1373368" cy="163119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033EE7E-E16A-4517-8436-F8F27F3AC9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0244" y="3907312"/>
            <a:ext cx="1435106" cy="170452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F4439E0-4297-47B1-971C-DAD1448E49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18256" y="4040236"/>
            <a:ext cx="1553260" cy="18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1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502991D-B042-4175-BDA7-BF8E73FA4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05614" y="395054"/>
            <a:ext cx="2540899" cy="617538"/>
          </a:xfrm>
        </p:spPr>
        <p:txBody>
          <a:bodyPr/>
          <a:lstStyle/>
          <a:p>
            <a:r>
              <a:rPr lang="fr-FR" dirty="0"/>
              <a:t>A SUIVRE en 2019 …</a:t>
            </a:r>
          </a:p>
        </p:txBody>
      </p:sp>
      <p:pic>
        <p:nvPicPr>
          <p:cNvPr id="1026" name="Picture 2" descr="RÃ©sultat de recherche d'images pour &quot;whisper libre comme le vent movie logo&quot;">
            <a:extLst>
              <a:ext uri="{FF2B5EF4-FFF2-40B4-BE49-F238E27FC236}">
                <a16:creationId xmlns:a16="http://schemas.microsoft.com/office/drawing/2014/main" id="{F87ACCD4-6B31-4D09-995E-DAE76D2CB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911" y="1377833"/>
            <a:ext cx="2032703" cy="114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Ã©sultat de recherche d'images pour &quot;walking dead logo&quot;">
            <a:extLst>
              <a:ext uri="{FF2B5EF4-FFF2-40B4-BE49-F238E27FC236}">
                <a16:creationId xmlns:a16="http://schemas.microsoft.com/office/drawing/2014/main" id="{B6E1BEDD-65D5-4DF4-BF44-A2B371D8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30" y="4915356"/>
            <a:ext cx="2309520" cy="173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Ã©sultat de recherche d'images pour &quot;yooka laylee logo&quot;">
            <a:extLst>
              <a:ext uri="{FF2B5EF4-FFF2-40B4-BE49-F238E27FC236}">
                <a16:creationId xmlns:a16="http://schemas.microsoft.com/office/drawing/2014/main" id="{FDD797E6-09DD-451C-A8C1-B236F51FA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37" y="5140876"/>
            <a:ext cx="2768775" cy="14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Ã©sultat de recherche d'images pour &quot;nazi zombie army logo&quot;">
            <a:extLst>
              <a:ext uri="{FF2B5EF4-FFF2-40B4-BE49-F238E27FC236}">
                <a16:creationId xmlns:a16="http://schemas.microsoft.com/office/drawing/2014/main" id="{6B058AE5-FB14-45F7-87E1-00C7B0D10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357" y="1012592"/>
            <a:ext cx="2363893" cy="177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Ã©sultat de recherche d'images pour &quot;gear club logo&quot;">
            <a:extLst>
              <a:ext uri="{FF2B5EF4-FFF2-40B4-BE49-F238E27FC236}">
                <a16:creationId xmlns:a16="http://schemas.microsoft.com/office/drawing/2014/main" id="{9C26ECA9-FE97-453A-8BC1-11762B83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4" y="3053197"/>
            <a:ext cx="1722438" cy="17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Ã©sultat de recherche d'images pour &quot;asterix et obelix logo&quot;">
            <a:extLst>
              <a:ext uri="{FF2B5EF4-FFF2-40B4-BE49-F238E27FC236}">
                <a16:creationId xmlns:a16="http://schemas.microsoft.com/office/drawing/2014/main" id="{28A5C878-86EB-4B5D-A33C-B937E0E7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93" y="3147234"/>
            <a:ext cx="3382156" cy="12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Ã©sultat de recherche d'images pour &quot;baldur's gate logo&quot;">
            <a:extLst>
              <a:ext uri="{FF2B5EF4-FFF2-40B4-BE49-F238E27FC236}">
                <a16:creationId xmlns:a16="http://schemas.microsoft.com/office/drawing/2014/main" id="{8AF4ABBD-E29F-485F-8438-671A4280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54" y="3492066"/>
            <a:ext cx="2267902" cy="94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2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1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https://bigfishgames-a.akamaihd.net/fr_fear-for-sale-the-curse-of-whitefall/fear-for-sale-the-curse-of-whitefall_feature.jpg">
            <a:extLst>
              <a:ext uri="{FF2B5EF4-FFF2-40B4-BE49-F238E27FC236}">
                <a16:creationId xmlns:a16="http://schemas.microsoft.com/office/drawing/2014/main" id="{4ADC9E37-1FE0-4C32-8824-B972BD19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19" y="2704465"/>
            <a:ext cx="1666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26288" y="486494"/>
            <a:ext cx="2884465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GAMME BIG FISH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1</a:t>
            </a:r>
            <a:r>
              <a:rPr lang="fr-FR" sz="1200" b="0" baseline="30000" dirty="0">
                <a:solidFill>
                  <a:srgbClr val="000000"/>
                </a:solidFill>
              </a:rPr>
              <a:t>er</a:t>
            </a:r>
            <a:r>
              <a:rPr lang="fr-FR" sz="1200" b="0" dirty="0">
                <a:solidFill>
                  <a:srgbClr val="000000"/>
                </a:solidFill>
              </a:rPr>
              <a:t> Février 2019</a:t>
            </a:r>
          </a:p>
          <a:p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2" y="4490106"/>
            <a:ext cx="4652127" cy="1516782"/>
          </a:xfrm>
        </p:spPr>
        <p:txBody>
          <a:bodyPr>
            <a:noAutofit/>
          </a:bodyPr>
          <a:lstStyle/>
          <a:p>
            <a:pPr marL="7937" indent="0">
              <a:buNone/>
            </a:pPr>
            <a:r>
              <a:rPr lang="fr-FR" sz="1400" dirty="0" err="1"/>
              <a:t>Mystery</a:t>
            </a:r>
            <a:r>
              <a:rPr lang="fr-FR" sz="1400" dirty="0"/>
              <a:t> Case Files (17) Flashbacks</a:t>
            </a:r>
          </a:p>
          <a:p>
            <a:pPr marL="7937" indent="0">
              <a:buNone/>
            </a:pPr>
            <a:r>
              <a:rPr lang="fr-FR" sz="1400" dirty="0" err="1"/>
              <a:t>Dark</a:t>
            </a:r>
            <a:r>
              <a:rPr lang="fr-FR" sz="1400" dirty="0"/>
              <a:t> Parables (14) Le Retour de la Princesse du Sel</a:t>
            </a:r>
          </a:p>
          <a:p>
            <a:pPr marL="7937" indent="0">
              <a:buNone/>
            </a:pPr>
            <a:r>
              <a:rPr lang="fr-FR" sz="1400" dirty="0" err="1"/>
              <a:t>Mystery</a:t>
            </a:r>
            <a:r>
              <a:rPr lang="fr-FR" sz="1400" dirty="0"/>
              <a:t> Trackers (14) Brouillard sur </a:t>
            </a:r>
            <a:r>
              <a:rPr lang="fr-FR" sz="1400" dirty="0" err="1"/>
              <a:t>Blackhill</a:t>
            </a:r>
            <a:endParaRPr lang="fr-FR" sz="1400" dirty="0"/>
          </a:p>
          <a:p>
            <a:pPr marL="7937" indent="0">
              <a:buNone/>
            </a:pPr>
            <a:r>
              <a:rPr lang="fr-FR" sz="1400" dirty="0" err="1"/>
              <a:t>Dark</a:t>
            </a:r>
            <a:r>
              <a:rPr lang="fr-FR" sz="1400" dirty="0"/>
              <a:t> Tales (13) Le Puits et le Pendule par Edgar Allan Poe</a:t>
            </a:r>
          </a:p>
          <a:p>
            <a:pPr marL="7937" indent="0">
              <a:buNone/>
            </a:pPr>
            <a:r>
              <a:rPr lang="fr-FR" sz="1400" dirty="0" err="1"/>
              <a:t>Haunted</a:t>
            </a:r>
            <a:r>
              <a:rPr lang="fr-FR" sz="1400" dirty="0"/>
              <a:t> </a:t>
            </a:r>
            <a:r>
              <a:rPr lang="fr-FR" sz="1400" dirty="0" err="1"/>
              <a:t>Hotel</a:t>
            </a:r>
            <a:r>
              <a:rPr lang="fr-FR" sz="1400" dirty="0"/>
              <a:t> (13) Le Treizième</a:t>
            </a:r>
          </a:p>
          <a:p>
            <a:pPr marL="7937" indent="0">
              <a:buNone/>
            </a:pPr>
            <a:r>
              <a:rPr lang="fr-FR" sz="1400" dirty="0"/>
              <a:t>Terreur à Revendre (11) La Malédiction de </a:t>
            </a:r>
            <a:r>
              <a:rPr lang="fr-FR" sz="1400" dirty="0" err="1"/>
              <a:t>Whitefall</a:t>
            </a:r>
            <a:endParaRPr lang="fr-FR" sz="1400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494338" y="1398438"/>
            <a:ext cx="2695575" cy="1554162"/>
          </a:xfrm>
        </p:spPr>
        <p:txBody>
          <a:bodyPr>
            <a:normAutofit fontScale="925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 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Objets cachés</a:t>
            </a:r>
            <a:endParaRPr lang="is-IS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Eipix Ent. / Big Fish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9,99€ 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2000 pcs / épisode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511214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21C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667286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21C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62906" r="52444" b="22634"/>
          <a:stretch/>
        </p:blipFill>
        <p:spPr>
          <a:xfrm>
            <a:off x="4589814" y="3417867"/>
            <a:ext cx="1177250" cy="1128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83272" y="3060003"/>
            <a:ext cx="3041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21C71F"/>
                </a:solidFill>
                <a:latin typeface="Locator Medium" charset="0"/>
                <a:ea typeface="Locator Medium" charset="0"/>
                <a:cs typeface="Locator Medium" charset="0"/>
              </a:rPr>
              <a:t>« Les meilleures séries de jeu d’ enquête grand public »</a:t>
            </a:r>
            <a:endParaRPr lang="fr-FR" sz="1200" i="1" dirty="0">
              <a:solidFill>
                <a:srgbClr val="21C71F"/>
              </a:solidFill>
              <a:effectLst/>
              <a:latin typeface="Locator Medium" charset="0"/>
              <a:ea typeface="Locator Medium" charset="0"/>
              <a:cs typeface="Locator Medium" charset="0"/>
            </a:endParaRPr>
          </a:p>
        </p:txBody>
      </p:sp>
      <p:pic>
        <p:nvPicPr>
          <p:cNvPr id="15" name="Picture 10">
            <a:hlinkClick r:id="rId4" action="ppaction://hlinkfile"/>
            <a:extLst>
              <a:ext uri="{FF2B5EF4-FFF2-40B4-BE49-F238E27FC236}">
                <a16:creationId xmlns:a16="http://schemas.microsoft.com/office/drawing/2014/main" id="{A267FFD1-ABB6-417A-9824-FA3FE6DD7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0932" y="1398438"/>
            <a:ext cx="277960" cy="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Mystery Case Files: Flashbacks">
            <a:extLst>
              <a:ext uri="{FF2B5EF4-FFF2-40B4-BE49-F238E27FC236}">
                <a16:creationId xmlns:a16="http://schemas.microsoft.com/office/drawing/2014/main" id="{5A4F17CB-5854-4825-B919-68C9F0E27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" y="1154412"/>
            <a:ext cx="1666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bigfishgames-a.akamaihd.net/fr_dark-parables-return-of-the-salt-princess/dark-parables-return-of-the-salt-princess_feature.jpg">
            <a:extLst>
              <a:ext uri="{FF2B5EF4-FFF2-40B4-BE49-F238E27FC236}">
                <a16:creationId xmlns:a16="http://schemas.microsoft.com/office/drawing/2014/main" id="{21163B0A-03C7-4AFC-B314-FD83617B2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22" y="1163567"/>
            <a:ext cx="1666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igfishgames-a.akamaihd.net/fr_mystery-trackers-mist-over-blackhill/mystery-trackers-mist-over-blackhill_feature.jpg">
            <a:extLst>
              <a:ext uri="{FF2B5EF4-FFF2-40B4-BE49-F238E27FC236}">
                <a16:creationId xmlns:a16="http://schemas.microsoft.com/office/drawing/2014/main" id="{A52F9521-157F-4FF8-B505-FC276ECA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003" y="1169535"/>
            <a:ext cx="1666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bigfishgames-a.akamaihd.net/fr_dark-tales-edgar-allan-poes-pit-and-pendulum/dark-tales-edgar-allan-poes-pit-and-pendulum_feature.jpg">
            <a:extLst>
              <a:ext uri="{FF2B5EF4-FFF2-40B4-BE49-F238E27FC236}">
                <a16:creationId xmlns:a16="http://schemas.microsoft.com/office/drawing/2014/main" id="{DB680B24-FB1E-4ED8-AB25-E0E5392C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9" y="2703492"/>
            <a:ext cx="1666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bigfishgames-a.akamaihd.net/fr_haunted-hotel-the-thirteenth/haunted-hotel-the-thirteenth_feature.jpg">
            <a:extLst>
              <a:ext uri="{FF2B5EF4-FFF2-40B4-BE49-F238E27FC236}">
                <a16:creationId xmlns:a16="http://schemas.microsoft.com/office/drawing/2014/main" id="{589B254F-4C84-4648-A9A8-A689BECA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84" y="2704465"/>
            <a:ext cx="1666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Ã©sultat de recherche d'images pour &quot;logo big fish&quot;">
            <a:extLst>
              <a:ext uri="{FF2B5EF4-FFF2-40B4-BE49-F238E27FC236}">
                <a16:creationId xmlns:a16="http://schemas.microsoft.com/office/drawing/2014/main" id="{CF8709C0-7119-46D2-9B0E-69AF051F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36" y="3629071"/>
            <a:ext cx="2598284" cy="25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202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>
            <a:hlinkClick r:id="rId2" action="ppaction://hlinkfile"/>
            <a:extLst>
              <a:ext uri="{FF2B5EF4-FFF2-40B4-BE49-F238E27FC236}">
                <a16:creationId xmlns:a16="http://schemas.microsoft.com/office/drawing/2014/main" id="{64FE234A-A057-4D31-AF95-FE6BDF8C30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26" r="1226"/>
          <a:stretch>
            <a:fillRect/>
          </a:stretch>
        </p:blipFill>
        <p:spPr/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TRUCK DRIVER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Q1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pPr lvl="0"/>
            <a:r>
              <a:rPr lang="fr-FR" b="1" dirty="0">
                <a:solidFill>
                  <a:srgbClr val="9C00AF"/>
                </a:solidFill>
              </a:rPr>
              <a:t>Découvrez une vraie expérience </a:t>
            </a:r>
            <a:r>
              <a:rPr lang="fr-FR" dirty="0"/>
              <a:t>au volant de votre camion axée sur votre carrière de chauffeur routier.</a:t>
            </a:r>
          </a:p>
          <a:p>
            <a:r>
              <a:rPr lang="fr-FR" b="1" dirty="0">
                <a:solidFill>
                  <a:srgbClr val="9C00AF"/>
                </a:solidFill>
              </a:rPr>
              <a:t>Explorez un vaste monde ouvert </a:t>
            </a:r>
            <a:r>
              <a:rPr lang="fr-FR" dirty="0"/>
              <a:t>et observez-le progresser avec vous.</a:t>
            </a:r>
          </a:p>
          <a:p>
            <a:pPr lvl="0"/>
            <a:r>
              <a:rPr lang="fr-FR" b="1" dirty="0">
                <a:solidFill>
                  <a:srgbClr val="9C00AF"/>
                </a:solidFill>
              </a:rPr>
              <a:t>Customisez votre camion </a:t>
            </a:r>
            <a:r>
              <a:rPr lang="fr-FR" dirty="0"/>
              <a:t>avec des tonnes de pièces et réalisez les tunings dont vous rêvez.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solidFill>
                <a:srgbClr val="9C00AF"/>
              </a:solidFill>
              <a:latin typeface="Locator Medium" charset="0"/>
              <a:ea typeface="Locator Medium" charset="0"/>
              <a:cs typeface="Locator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• </a:t>
            </a:r>
            <a:r>
              <a:rPr lang="fr-FR" b="1" dirty="0">
                <a:solidFill>
                  <a:srgbClr val="9C00AF"/>
                </a:solidFill>
              </a:rPr>
              <a:t>Voyagez à travers de magnifiques paysages </a:t>
            </a:r>
            <a:r>
              <a:rPr lang="fr-FR" dirty="0"/>
              <a:t>et des villes entièrement explorables.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sz="10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Simulation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sz="10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Triangle Studio / Soedesco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sz="1000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39,99€ Prix public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</a:t>
            </a:r>
            <a:r>
              <a:rPr lang="fr-FR" dirty="0"/>
              <a:t>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3000 PS4 / 800 XONE</a:t>
            </a:r>
            <a:endParaRPr lang="is-IS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83272" y="3060003"/>
            <a:ext cx="2947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 La première simulation de truck sur console de salon »</a:t>
            </a:r>
          </a:p>
        </p:txBody>
      </p:sp>
      <p:pic>
        <p:nvPicPr>
          <p:cNvPr id="17" name="Picture 10">
            <a:hlinkClick r:id="rId5" action="ppaction://hlinkfile"/>
            <a:extLst>
              <a:ext uri="{FF2B5EF4-FFF2-40B4-BE49-F238E27FC236}">
                <a16:creationId xmlns:a16="http://schemas.microsoft.com/office/drawing/2014/main" id="{8DA17B99-CA7B-4921-A6F5-6A2B5C7A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995" y="1375361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196BA84-F366-4769-A89D-1CD35BAD81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001" y="1328754"/>
            <a:ext cx="762000" cy="1905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EE36A38-EC15-49D7-85AB-0048CCE0D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7020" y="3683433"/>
            <a:ext cx="1683950" cy="211637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32BC09E-12A4-4419-8DD3-0CC566A7E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8483" y="4190248"/>
            <a:ext cx="1724973" cy="214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4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1FDAE14A-935F-40D5-9558-6CA2AF0E7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852" y="3622930"/>
            <a:ext cx="1892469" cy="2580640"/>
          </a:xfrm>
          <a:prstGeom prst="rect">
            <a:avLst/>
          </a:prstGeom>
        </p:spPr>
      </p:pic>
      <p:pic>
        <p:nvPicPr>
          <p:cNvPr id="10" name="Espace réservé pour une image  9">
            <a:hlinkClick r:id="rId3" action="ppaction://hlinkfile"/>
            <a:extLst>
              <a:ext uri="{FF2B5EF4-FFF2-40B4-BE49-F238E27FC236}">
                <a16:creationId xmlns:a16="http://schemas.microsoft.com/office/drawing/2014/main" id="{49F84FAA-1EBC-49FE-87B4-5767BC920A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-30329" r="-29948" b="3789"/>
          <a:stretch/>
        </p:blipFill>
        <p:spPr>
          <a:xfrm>
            <a:off x="525463" y="1208088"/>
            <a:ext cx="4660900" cy="2687637"/>
          </a:xfrm>
          <a:solidFill>
            <a:schemeClr val="tx1"/>
          </a:solidFill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GENESIS ALPHA ONE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Janvier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CONSTRUIRE : </a:t>
            </a:r>
            <a:r>
              <a:rPr lang="fr-FR" dirty="0"/>
              <a:t>Réunissez les ressources nécessaires et faites évoluer votre vaisseau spatial en y construisant, entre autres, des cabines pour l’équipage, des ateliers, des hangars et des laboratoires de clonage.</a:t>
            </a:r>
          </a:p>
          <a:p>
            <a:pPr lvl="0"/>
            <a:r>
              <a:rPr lang="fr-FR" b="1" dirty="0">
                <a:solidFill>
                  <a:srgbClr val="9C00AF"/>
                </a:solidFill>
              </a:rPr>
              <a:t>COMBATTRE :</a:t>
            </a:r>
            <a:r>
              <a:rPr lang="fr-FR" dirty="0"/>
              <a:t> Repoussez des hordes extraterrestres à l’aide de diverses armes et de systèmes défensifs ! </a:t>
            </a:r>
          </a:p>
          <a:p>
            <a:pPr lvl="0"/>
            <a:r>
              <a:rPr lang="fr-FR" b="1" dirty="0">
                <a:solidFill>
                  <a:srgbClr val="9C00AF"/>
                </a:solidFill>
              </a:rPr>
              <a:t>CLONER :</a:t>
            </a:r>
            <a:r>
              <a:rPr lang="fr-FR" dirty="0"/>
              <a:t> Prélevez de l’ADN extraterrestre et mélangez-le à celui des membres de votre équipage pour créer de nouveaux clones et formes des vie avec des capacités supérieures.</a:t>
            </a:r>
            <a:endParaRPr lang="fr-FR" b="1" dirty="0">
              <a:solidFill>
                <a:srgbClr val="9C00AF"/>
              </a:solidFill>
            </a:endParaRPr>
          </a:p>
          <a:p>
            <a:r>
              <a:rPr lang="fr-FR" b="1" dirty="0">
                <a:solidFill>
                  <a:srgbClr val="9C00AF"/>
                </a:solidFill>
              </a:rPr>
              <a:t>SURVIVRE</a:t>
            </a:r>
            <a:r>
              <a:rPr lang="fr-FR" dirty="0"/>
              <a:t> : S’il arrive malheur au capitaine, un nouveau membre de l’équipage prendra la relève… mais chaque perte vous rapproche un peu plus de l’extinction.</a:t>
            </a:r>
          </a:p>
          <a:p>
            <a:pPr lvl="0"/>
            <a:endParaRPr lang="fr-FR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FPS / Gestion</a:t>
            </a:r>
            <a:endParaRPr lang="is-IS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Team 17 / Sold Out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39,99€ Prix public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</a:t>
            </a:r>
            <a:r>
              <a:rPr lang="fr-FR" dirty="0"/>
              <a:t>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3 500 PS4 / 1 500 XONE</a:t>
            </a:r>
            <a:endParaRPr lang="is-IS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83272" y="3060003"/>
            <a:ext cx="2947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 </a:t>
            </a:r>
            <a:r>
              <a:rPr lang="fr-FR" sz="1200" b="1" dirty="0">
                <a:solidFill>
                  <a:srgbClr val="9C00AF"/>
                </a:solidFill>
              </a:rPr>
              <a:t> Mélange révolutionnaire de FPS rogue like, de </a:t>
            </a:r>
            <a:r>
              <a:rPr lang="fr-FR" sz="1200" b="1" dirty="0" err="1">
                <a:solidFill>
                  <a:srgbClr val="9C00AF"/>
                </a:solidFill>
              </a:rPr>
              <a:t>survival</a:t>
            </a:r>
            <a:r>
              <a:rPr lang="fr-FR" sz="1200" b="1" dirty="0">
                <a:solidFill>
                  <a:srgbClr val="9C00AF"/>
                </a:solidFill>
              </a:rPr>
              <a:t> et de construction de base</a:t>
            </a:r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 »</a:t>
            </a:r>
          </a:p>
        </p:txBody>
      </p:sp>
      <p:pic>
        <p:nvPicPr>
          <p:cNvPr id="17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8DA17B99-CA7B-4921-A6F5-6A2B5C7AB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8995" y="1375361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196BA84-F366-4769-A89D-1CD35BAD81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2001" y="1328754"/>
            <a:ext cx="762000" cy="190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62BD78-B04F-453F-AAE1-77A4608C3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1744" y="4031441"/>
            <a:ext cx="2096795" cy="249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0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7">
            <a:hlinkClick r:id="rId2" action="ppaction://hlinkfile"/>
            <a:extLst>
              <a:ext uri="{FF2B5EF4-FFF2-40B4-BE49-F238E27FC236}">
                <a16:creationId xmlns:a16="http://schemas.microsoft.com/office/drawing/2014/main" id="{2B0312B5-779E-47F2-BB93-E76820B068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9" r="6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FROSTPUNK </a:t>
            </a:r>
            <a:r>
              <a:rPr lang="fr-FR" dirty="0" err="1"/>
              <a:t>Victorian</a:t>
            </a:r>
            <a:r>
              <a:rPr lang="fr-FR" dirty="0"/>
              <a:t> Ed°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Q1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 err="1">
                <a:solidFill>
                  <a:srgbClr val="9C00AF"/>
                </a:solidFill>
              </a:rPr>
              <a:t>Frostpunk</a:t>
            </a:r>
            <a:r>
              <a:rPr lang="fr-FR" b="1" dirty="0">
                <a:solidFill>
                  <a:srgbClr val="9C00AF"/>
                </a:solidFill>
              </a:rPr>
              <a:t> est un jeu de survie </a:t>
            </a:r>
            <a:r>
              <a:rPr lang="fr-FR" dirty="0"/>
              <a:t>de société dans lequel la chaleur est synonyme de survie et où chaque décision a un coût. Vous allez devoir construire la dernière ville sur Terre et vous assurer de la survie de votre population, peu importe les moyens nécessaires pour y arriver.</a:t>
            </a:r>
          </a:p>
          <a:p>
            <a:r>
              <a:rPr lang="fr-FR" b="1" dirty="0">
                <a:solidFill>
                  <a:srgbClr val="9C00AF"/>
                </a:solidFill>
              </a:rPr>
              <a:t>Établissez des lois </a:t>
            </a:r>
            <a:r>
              <a:rPr lang="fr-FR" dirty="0"/>
              <a:t>pour réguler l'existence de votre société en devenir. Décidez des travaux à effectuer, des orientations technologiques, des soins reçus, de la nourriture et de tous les autres aspects du quotidien. </a:t>
            </a:r>
          </a:p>
          <a:p>
            <a:r>
              <a:rPr lang="fr-FR" b="1" dirty="0">
                <a:solidFill>
                  <a:srgbClr val="9C00AF"/>
                </a:solidFill>
              </a:rPr>
              <a:t>Explorez les Terres Gelées. </a:t>
            </a:r>
            <a:r>
              <a:rPr lang="fr-FR" dirty="0"/>
              <a:t>Le monde va bien au-delà des frontières de votre ville. Les expéditions, bien que risquées, peuvent vous rapporter des informations importantes, de précieuses ressources, et aider votre population à s'agrandir.</a:t>
            </a:r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Gestion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11 Bit Studios / Merge Games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34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,99€ Prix public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905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«Sans faute visuellement et artistiquement, la patte 11 Bit a de quoi laisser une trace indélébile dans le jeu vidéo, à en faire frissonner certains AAA »</a:t>
            </a:r>
          </a:p>
          <a:p>
            <a:pPr algn="ctr"/>
            <a:r>
              <a:rPr lang="fr-FR" sz="1200" i="1" dirty="0" err="1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Gameblog</a:t>
            </a:r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– 8/10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05AD9-E441-4BF1-ADC4-AFDD96FB8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365" y="1326287"/>
            <a:ext cx="762000" cy="190500"/>
          </a:xfrm>
          <a:prstGeom prst="rect">
            <a:avLst/>
          </a:prstGeom>
        </p:spPr>
      </p:pic>
      <p:pic>
        <p:nvPicPr>
          <p:cNvPr id="21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66206262-1FD1-445B-B525-6FBA4436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666" y="1359921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EB1DA5F-2FCE-429E-8C5C-9FB4882C98CE}"/>
              </a:ext>
            </a:extLst>
          </p:cNvPr>
          <p:cNvSpPr txBox="1"/>
          <p:nvPr/>
        </p:nvSpPr>
        <p:spPr>
          <a:xfrm>
            <a:off x="597721" y="3375379"/>
            <a:ext cx="4118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« Le titre est d'une précision exemplaire dans ses mécaniques de gestion, intelligent dans son propos et à tomber par terre esthétiquement » </a:t>
            </a:r>
            <a:r>
              <a:rPr lang="fr-FR" sz="1000" b="1" i="1" dirty="0">
                <a:solidFill>
                  <a:schemeClr val="bg1"/>
                </a:solidFill>
              </a:rPr>
              <a:t>jeuxvideo.com 16/20</a:t>
            </a:r>
            <a:endParaRPr lang="fr-FR" sz="1100" i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3CE9FD1-2E23-45E7-8AC9-85C00E41A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732" y="4038022"/>
            <a:ext cx="1592672" cy="2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7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pour une image  11">
            <a:hlinkClick r:id="rId2" action="ppaction://hlinkfile"/>
            <a:extLst>
              <a:ext uri="{FF2B5EF4-FFF2-40B4-BE49-F238E27FC236}">
                <a16:creationId xmlns:a16="http://schemas.microsoft.com/office/drawing/2014/main" id="{939F7DE6-BDB2-4F45-81C6-313D4493DD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26" r="1226"/>
          <a:stretch>
            <a:fillRect/>
          </a:stretch>
        </p:blipFill>
        <p:spPr/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DESCENT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</a:t>
            </a:r>
            <a:r>
              <a:rPr lang="fr-FR" sz="1200" b="0">
                <a:solidFill>
                  <a:srgbClr val="000000"/>
                </a:solidFill>
              </a:rPr>
              <a:t>12 Février </a:t>
            </a:r>
            <a:r>
              <a:rPr lang="fr-FR" sz="1200" b="0" dirty="0">
                <a:solidFill>
                  <a:srgbClr val="000000"/>
                </a:solidFill>
              </a:rPr>
              <a:t>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Le retour d’ une licence culte du FPS ! </a:t>
            </a:r>
            <a:r>
              <a:rPr lang="fr-FR" dirty="0"/>
              <a:t>Sorti en 1995, </a:t>
            </a:r>
            <a:r>
              <a:rPr lang="fr-FR" dirty="0" err="1"/>
              <a:t>Descent</a:t>
            </a:r>
            <a:r>
              <a:rPr lang="fr-FR" dirty="0"/>
              <a:t> est un pionnier du shoot à la première personne, revisité </a:t>
            </a:r>
            <a:r>
              <a:rPr lang="fr-FR" dirty="0" err="1"/>
              <a:t>aujourd</a:t>
            </a:r>
            <a:r>
              <a:rPr lang="fr-FR" dirty="0"/>
              <a:t>’ hui avec l’ </a:t>
            </a:r>
            <a:r>
              <a:rPr lang="fr-FR" dirty="0" err="1"/>
              <a:t>Unreal</a:t>
            </a:r>
            <a:r>
              <a:rPr lang="fr-FR" dirty="0"/>
              <a:t> Engine !</a:t>
            </a:r>
          </a:p>
          <a:p>
            <a:r>
              <a:rPr lang="fr-FR" b="1" dirty="0">
                <a:solidFill>
                  <a:srgbClr val="9C00AF"/>
                </a:solidFill>
              </a:rPr>
              <a:t>Expérimentez une mobilité sur 6 axes</a:t>
            </a:r>
            <a:r>
              <a:rPr lang="fr-FR" b="1" dirty="0"/>
              <a:t> </a:t>
            </a:r>
            <a:r>
              <a:rPr lang="fr-FR" dirty="0"/>
              <a:t>pour explorer, esquiver et attaquer sous tous les angles !</a:t>
            </a:r>
          </a:p>
          <a:p>
            <a:r>
              <a:rPr lang="fr-FR" b="1" dirty="0">
                <a:solidFill>
                  <a:srgbClr val="9C00AF"/>
                </a:solidFill>
              </a:rPr>
              <a:t>4 classes de vaisseaux et 20 véhicules </a:t>
            </a:r>
            <a:r>
              <a:rPr lang="fr-FR" dirty="0"/>
              <a:t>entièrement personnalisables pour une expérience sans cesse </a:t>
            </a:r>
            <a:r>
              <a:rPr lang="fr-FR" dirty="0" err="1"/>
              <a:t>renouvellée</a:t>
            </a:r>
            <a:r>
              <a:rPr lang="fr-FR" dirty="0"/>
              <a:t>.</a:t>
            </a:r>
          </a:p>
          <a:p>
            <a:r>
              <a:rPr lang="fr-FR" b="1" dirty="0">
                <a:solidFill>
                  <a:srgbClr val="9C00AF"/>
                </a:solidFill>
              </a:rPr>
              <a:t>Campagne scénarisée </a:t>
            </a:r>
            <a:r>
              <a:rPr lang="fr-FR" dirty="0"/>
              <a:t>(incluant 15 niveaux, énigmes, combats de boss…) </a:t>
            </a:r>
            <a:r>
              <a:rPr lang="fr-FR" b="1" dirty="0">
                <a:solidFill>
                  <a:srgbClr val="9C00AF"/>
                </a:solidFill>
              </a:rPr>
              <a:t>+ 4 modes de jeux </a:t>
            </a:r>
            <a:r>
              <a:rPr lang="fr-FR" b="1" dirty="0" err="1">
                <a:solidFill>
                  <a:srgbClr val="9C00AF"/>
                </a:solidFill>
              </a:rPr>
              <a:t>multijoueurs</a:t>
            </a:r>
            <a:r>
              <a:rPr lang="fr-FR" b="1" dirty="0">
                <a:solidFill>
                  <a:srgbClr val="9C00AF"/>
                </a:solidFill>
              </a:rPr>
              <a:t> </a:t>
            </a:r>
            <a:r>
              <a:rPr lang="fr-FR" dirty="0"/>
              <a:t>en vs ou coop.</a:t>
            </a: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FPS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Descendent Studios / Little Orbit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49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,99€ Prix public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«La renaissance d’ une des toutes premières licences du FPS !!»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05AD9-E441-4BF1-ADC4-AFDD96FB8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365" y="1224687"/>
            <a:ext cx="762000" cy="190500"/>
          </a:xfrm>
          <a:prstGeom prst="rect">
            <a:avLst/>
          </a:prstGeom>
        </p:spPr>
      </p:pic>
      <p:pic>
        <p:nvPicPr>
          <p:cNvPr id="21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66206262-1FD1-445B-B525-6FBA4436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666" y="1248161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2F944154-FD74-4E71-9C4C-DFB15FAE2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8385" y="1413069"/>
            <a:ext cx="277960" cy="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cent Game">
            <a:extLst>
              <a:ext uri="{FF2B5EF4-FFF2-40B4-BE49-F238E27FC236}">
                <a16:creationId xmlns:a16="http://schemas.microsoft.com/office/drawing/2014/main" id="{9C463805-8195-4413-9ED2-97C0FBF49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4" y="3658150"/>
            <a:ext cx="2078543" cy="22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A1E6A9F-739F-4C21-830E-90449440E861}"/>
              </a:ext>
            </a:extLst>
          </p:cNvPr>
          <p:cNvSpPr txBox="1"/>
          <p:nvPr/>
        </p:nvSpPr>
        <p:spPr>
          <a:xfrm>
            <a:off x="6586631" y="6083921"/>
            <a:ext cx="1586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Packshot Provisoire</a:t>
            </a:r>
          </a:p>
        </p:txBody>
      </p:sp>
    </p:spTree>
    <p:extLst>
      <p:ext uri="{BB962C8B-B14F-4D97-AF65-F5344CB8AC3E}">
        <p14:creationId xmlns:p14="http://schemas.microsoft.com/office/powerpoint/2010/main" val="151117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the occupation ps4 key&quot;">
            <a:hlinkClick r:id="rId2" action="ppaction://hlinkfile"/>
            <a:extLst>
              <a:ext uri="{FF2B5EF4-FFF2-40B4-BE49-F238E27FC236}">
                <a16:creationId xmlns:a16="http://schemas.microsoft.com/office/drawing/2014/main" id="{F159E9FE-8426-4D16-AD6E-AC3BD73145E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" r="12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THE OCCUPATION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Q1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Un jeu d’ enquête réaliste </a:t>
            </a:r>
            <a:r>
              <a:rPr lang="fr-FR" dirty="0"/>
              <a:t>en vue FPS dans une Angleterre dystopique des années ‘80. </a:t>
            </a:r>
          </a:p>
          <a:p>
            <a:r>
              <a:rPr lang="fr-FR" b="1" dirty="0">
                <a:solidFill>
                  <a:srgbClr val="9C00AF"/>
                </a:solidFill>
              </a:rPr>
              <a:t>Les évènements ont lieu en temps réel</a:t>
            </a:r>
            <a:r>
              <a:rPr lang="fr-FR" dirty="0"/>
              <a:t>. Vous aurez 4 heures pour mener à bien votre enquête, des choix difficiles s’ imposeront. </a:t>
            </a:r>
          </a:p>
          <a:p>
            <a:r>
              <a:rPr lang="fr-FR" b="1" dirty="0">
                <a:solidFill>
                  <a:srgbClr val="9C00AF"/>
                </a:solidFill>
              </a:rPr>
              <a:t>Avancer avec méthode </a:t>
            </a:r>
            <a:r>
              <a:rPr lang="fr-FR" dirty="0"/>
              <a:t>en interrogeant en détail tous les protagonistes… ou gagnez du temps en employant des méthodes plus expéditives.</a:t>
            </a:r>
          </a:p>
          <a:p>
            <a:r>
              <a:rPr lang="fr-FR" b="1" dirty="0">
                <a:solidFill>
                  <a:srgbClr val="9C00AF"/>
                </a:solidFill>
              </a:rPr>
              <a:t>Plusieurs cheminements et de nombreuses fins possibles </a:t>
            </a:r>
            <a:r>
              <a:rPr lang="fr-FR" dirty="0"/>
              <a:t>pour une très forte </a:t>
            </a:r>
            <a:r>
              <a:rPr lang="fr-FR" dirty="0" err="1"/>
              <a:t>rejouabilité</a:t>
            </a:r>
            <a:r>
              <a:rPr lang="fr-FR" dirty="0"/>
              <a:t>. Le monde réagit à vos actions… et continue à évoluer minute après minute.</a:t>
            </a: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 lnSpcReduction="100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Enquête / FPS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White Paper Games / Soldout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29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,99€ Prix public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«Une enquête palpitante ou chaque minute compte »</a:t>
            </a:r>
          </a:p>
        </p:txBody>
      </p:sp>
      <p:pic>
        <p:nvPicPr>
          <p:cNvPr id="21" name="Picture 10">
            <a:hlinkClick r:id="rId5" action="ppaction://hlinkfile"/>
            <a:extLst>
              <a:ext uri="{FF2B5EF4-FFF2-40B4-BE49-F238E27FC236}">
                <a16:creationId xmlns:a16="http://schemas.microsoft.com/office/drawing/2014/main" id="{66206262-1FD1-445B-B525-6FBA4436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6323" y="1349554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8CE9FE-CECA-4065-8B47-5FF43E02EB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1761" y="3895725"/>
            <a:ext cx="2311207" cy="231120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073B292-5D22-498B-905E-6B2BBAA736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193" y="1315920"/>
            <a:ext cx="7620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34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ce réservé pour une image  23">
            <a:hlinkClick r:id="rId3" action="ppaction://hlinkfile"/>
            <a:extLst>
              <a:ext uri="{FF2B5EF4-FFF2-40B4-BE49-F238E27FC236}">
                <a16:creationId xmlns:a16="http://schemas.microsoft.com/office/drawing/2014/main" id="{A3E488B4-B5DE-486F-B966-122F26B330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26" r="1226"/>
          <a:stretch>
            <a:fillRect/>
          </a:stretch>
        </p:blipFill>
        <p:spPr/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XENON RACER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Q1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Un </a:t>
            </a:r>
            <a:r>
              <a:rPr lang="fr-FR" b="1" dirty="0" err="1">
                <a:solidFill>
                  <a:srgbClr val="9C00AF"/>
                </a:solidFill>
              </a:rPr>
              <a:t>wipeout</a:t>
            </a:r>
            <a:r>
              <a:rPr lang="fr-FR" b="1" dirty="0">
                <a:solidFill>
                  <a:srgbClr val="9C00AF"/>
                </a:solidFill>
              </a:rPr>
              <a:t>-like </a:t>
            </a:r>
            <a:r>
              <a:rPr lang="fr-FR" dirty="0"/>
              <a:t>jouable à 4 en splitté local, 8 joueurs en ligne</a:t>
            </a:r>
          </a:p>
          <a:p>
            <a:pPr marL="7937" indent="0">
              <a:buNone/>
            </a:pPr>
            <a:endParaRPr lang="fr-FR" b="1" dirty="0"/>
          </a:p>
          <a:p>
            <a:r>
              <a:rPr lang="fr-FR" b="1" dirty="0">
                <a:solidFill>
                  <a:srgbClr val="9C00AF"/>
                </a:solidFill>
              </a:rPr>
              <a:t>Contenu étoffé </a:t>
            </a:r>
            <a:r>
              <a:rPr lang="fr-FR" b="1" dirty="0"/>
              <a:t>: </a:t>
            </a:r>
            <a:r>
              <a:rPr lang="fr-FR" dirty="0"/>
              <a:t>20 circuits, 8 modes de jeu, 12 véhicules + DLC prévus.</a:t>
            </a:r>
          </a:p>
          <a:p>
            <a:endParaRPr lang="fr-FR" b="1" dirty="0"/>
          </a:p>
          <a:p>
            <a:r>
              <a:rPr lang="fr-FR" b="1" dirty="0">
                <a:solidFill>
                  <a:srgbClr val="9C00AF"/>
                </a:solidFill>
              </a:rPr>
              <a:t>Une maniabilité arcade </a:t>
            </a:r>
            <a:r>
              <a:rPr lang="fr-FR" dirty="0"/>
              <a:t>à la prise en main facile, 3 niveaux de difficultés, de nombreuse possibilités de customisation.</a:t>
            </a:r>
          </a:p>
          <a:p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Course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3DClouds.It /Soedesco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49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,99€ Prix public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«Des courses à grande vitesse dans des mégalopoles futuristes»</a:t>
            </a:r>
          </a:p>
        </p:txBody>
      </p:sp>
      <p:pic>
        <p:nvPicPr>
          <p:cNvPr id="13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508485EA-F873-4728-A273-8CA65F6F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5786" y="1306545"/>
            <a:ext cx="277960" cy="2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020B9AE-13BF-4397-947E-7CE7522497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6797" y="1455194"/>
            <a:ext cx="762000" cy="190500"/>
          </a:xfrm>
          <a:prstGeom prst="rect">
            <a:avLst/>
          </a:prstGeom>
        </p:spPr>
      </p:pic>
      <p:pic>
        <p:nvPicPr>
          <p:cNvPr id="16" name="Picture 10">
            <a:hlinkClick r:id="rId6" action="ppaction://hlinkfile"/>
            <a:extLst>
              <a:ext uri="{FF2B5EF4-FFF2-40B4-BE49-F238E27FC236}">
                <a16:creationId xmlns:a16="http://schemas.microsoft.com/office/drawing/2014/main" id="{F551AF11-B22D-48D8-91D0-8D0FBB4A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5214" y="1262989"/>
            <a:ext cx="591041" cy="1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1C6C95-64C2-46AF-8AC9-6A422D2DA0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9522" y="3605338"/>
            <a:ext cx="1406733" cy="176797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B89401-E7A1-47A7-9505-FD993486DE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5133" y="3933521"/>
            <a:ext cx="1418467" cy="176797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BC48E2-9A0D-4843-B3E2-9E831D9A91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5492" y="4249401"/>
            <a:ext cx="1149531" cy="186394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D1C629A-AEDE-4451-959E-8B7EB042CF39}"/>
              </a:ext>
            </a:extLst>
          </p:cNvPr>
          <p:cNvSpPr txBox="1"/>
          <p:nvPr/>
        </p:nvSpPr>
        <p:spPr>
          <a:xfrm>
            <a:off x="6330963" y="6150851"/>
            <a:ext cx="1586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Packshots Provisoires</a:t>
            </a:r>
          </a:p>
        </p:txBody>
      </p:sp>
    </p:spTree>
    <p:extLst>
      <p:ext uri="{BB962C8B-B14F-4D97-AF65-F5344CB8AC3E}">
        <p14:creationId xmlns:p14="http://schemas.microsoft.com/office/powerpoint/2010/main" val="2914717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air conflict ps4&quot;">
            <a:hlinkClick r:id="rId2" action="ppaction://hlinkfile"/>
            <a:extLst>
              <a:ext uri="{FF2B5EF4-FFF2-40B4-BE49-F238E27FC236}">
                <a16:creationId xmlns:a16="http://schemas.microsoft.com/office/drawing/2014/main" id="{5C83E9D3-DF39-48B8-8B05-58E8E6CD6E98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" b="386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1202724" y="486494"/>
            <a:ext cx="2908029" cy="61753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dirty="0"/>
              <a:t>Air </a:t>
            </a:r>
            <a:r>
              <a:rPr lang="fr-FR" dirty="0" err="1"/>
              <a:t>Conflict</a:t>
            </a:r>
            <a:r>
              <a:rPr lang="fr-FR" dirty="0"/>
              <a:t> Double Pack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200" b="0" dirty="0">
                <a:solidFill>
                  <a:srgbClr val="000000"/>
                </a:solidFill>
              </a:rPr>
              <a:t>Date de sortie : Q1 2019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525461" y="4367566"/>
            <a:ext cx="5130271" cy="179536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rgbClr val="9C00AF"/>
                </a:solidFill>
              </a:rPr>
              <a:t>Air </a:t>
            </a:r>
            <a:r>
              <a:rPr lang="fr-FR" b="1" dirty="0" err="1">
                <a:solidFill>
                  <a:srgbClr val="9C00AF"/>
                </a:solidFill>
              </a:rPr>
              <a:t>Conflicts</a:t>
            </a:r>
            <a:r>
              <a:rPr lang="fr-FR" b="1" dirty="0">
                <a:solidFill>
                  <a:srgbClr val="9C00AF"/>
                </a:solidFill>
              </a:rPr>
              <a:t> : Pacific Carrier </a:t>
            </a:r>
            <a:r>
              <a:rPr lang="fr-FR" dirty="0"/>
              <a:t>propose aux joueurs de diriger des avions de guerre durant les plus grandes batailles aériennes du Pacifique lors de la Seconde Guerre mondiale : campagne solo / 4 modes </a:t>
            </a:r>
            <a:r>
              <a:rPr lang="fr-FR" dirty="0" err="1"/>
              <a:t>multijoueurs</a:t>
            </a:r>
            <a:r>
              <a:rPr lang="fr-FR" dirty="0"/>
              <a:t> (</a:t>
            </a:r>
            <a:r>
              <a:rPr lang="fr-FR" dirty="0" err="1"/>
              <a:t>Deathmatch</a:t>
            </a:r>
            <a:r>
              <a:rPr lang="fr-FR" dirty="0"/>
              <a:t>, Team </a:t>
            </a:r>
            <a:r>
              <a:rPr lang="fr-FR" dirty="0" err="1"/>
              <a:t>Deathmatch</a:t>
            </a:r>
            <a:r>
              <a:rPr lang="fr-FR" dirty="0"/>
              <a:t>, Capture du Drapeau, Destruction du Porte-Avions), jouables jusqu'à 8 en ligne / 12 avions / contrôler un avion ou tous l’ escadron en même temps…</a:t>
            </a:r>
          </a:p>
          <a:p>
            <a:r>
              <a:rPr lang="fr-FR" b="1" dirty="0">
                <a:solidFill>
                  <a:srgbClr val="9C00AF"/>
                </a:solidFill>
              </a:rPr>
              <a:t>Air </a:t>
            </a:r>
            <a:r>
              <a:rPr lang="fr-FR" b="1" dirty="0" err="1">
                <a:solidFill>
                  <a:srgbClr val="9C00AF"/>
                </a:solidFill>
              </a:rPr>
              <a:t>Conflicts</a:t>
            </a:r>
            <a:r>
              <a:rPr lang="fr-FR" b="1" dirty="0">
                <a:solidFill>
                  <a:srgbClr val="9C00AF"/>
                </a:solidFill>
              </a:rPr>
              <a:t> : Secret Wars, </a:t>
            </a:r>
            <a:r>
              <a:rPr lang="fr-FR" dirty="0"/>
              <a:t>proposera au joueur d’ incarner Dorothy     « </a:t>
            </a:r>
            <a:r>
              <a:rPr lang="fr-FR" dirty="0" err="1"/>
              <a:t>DeeDee</a:t>
            </a:r>
            <a:r>
              <a:rPr lang="fr-FR" dirty="0"/>
              <a:t> » </a:t>
            </a:r>
            <a:r>
              <a:rPr lang="fr-FR" dirty="0" err="1"/>
              <a:t>Derbec</a:t>
            </a:r>
            <a:r>
              <a:rPr lang="fr-FR" dirty="0"/>
              <a:t>, héroïne malgré elle, et sa bande de contrebandiers à l'aube de la Seconde Guerre Mondiale : 7 campagnes / 49 missions dans 20 décors différents / 16 avions / choix entre maniabilité simu ou arcade…</a:t>
            </a:r>
          </a:p>
        </p:txBody>
      </p:sp>
      <p:sp>
        <p:nvSpPr>
          <p:cNvPr id="7" name="Forme libre 6"/>
          <p:cNvSpPr/>
          <p:nvPr/>
        </p:nvSpPr>
        <p:spPr>
          <a:xfrm>
            <a:off x="1256037" y="443804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/>
          <p:cNvSpPr/>
          <p:nvPr/>
        </p:nvSpPr>
        <p:spPr>
          <a:xfrm rot="10800000">
            <a:off x="3964993" y="448117"/>
            <a:ext cx="151391" cy="617674"/>
          </a:xfrm>
          <a:custGeom>
            <a:avLst/>
            <a:gdLst>
              <a:gd name="connsiteX0" fmla="*/ 151391 w 151391"/>
              <a:gd name="connsiteY0" fmla="*/ 0 h 617674"/>
              <a:gd name="connsiteX1" fmla="*/ 0 w 151391"/>
              <a:gd name="connsiteY1" fmla="*/ 0 h 617674"/>
              <a:gd name="connsiteX2" fmla="*/ 0 w 151391"/>
              <a:gd name="connsiteY2" fmla="*/ 617674 h 617674"/>
              <a:gd name="connsiteX3" fmla="*/ 151391 w 151391"/>
              <a:gd name="connsiteY3" fmla="*/ 617674 h 617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391" h="617674">
                <a:moveTo>
                  <a:pt x="151391" y="0"/>
                </a:moveTo>
                <a:lnTo>
                  <a:pt x="0" y="0"/>
                </a:lnTo>
                <a:lnTo>
                  <a:pt x="0" y="617674"/>
                </a:lnTo>
                <a:lnTo>
                  <a:pt x="151391" y="617674"/>
                </a:lnTo>
              </a:path>
            </a:pathLst>
          </a:custGeom>
          <a:noFill/>
          <a:ln w="28575">
            <a:solidFill>
              <a:srgbClr val="9C00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3"/>
          </p:nvPr>
        </p:nvSpPr>
        <p:spPr>
          <a:xfrm>
            <a:off x="5509448" y="1298196"/>
            <a:ext cx="2695575" cy="1554162"/>
          </a:xfrm>
        </p:spPr>
        <p:txBody>
          <a:bodyPr>
            <a:normAutofit fontScale="92500"/>
          </a:bodyPr>
          <a:lstStyle/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Plateforme(s) :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dirty="0"/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  Genre : </a:t>
            </a:r>
            <a:r>
              <a:rPr lang="is-IS" dirty="0">
                <a:solidFill>
                  <a:srgbClr val="000000"/>
                </a:solidFill>
                <a:latin typeface="Locator" charset="0"/>
              </a:rPr>
              <a:t>Simulation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Studio/Publisher :</a:t>
            </a:r>
            <a:r>
              <a:rPr lang="is-IS" dirty="0">
                <a:solidFill>
                  <a:srgbClr val="F42B7E"/>
                </a:solidFill>
                <a:latin typeface="Locator" charset="0"/>
                <a:ea typeface=""/>
                <a:cs typeface=""/>
              </a:rPr>
              <a:t>  </a:t>
            </a:r>
            <a:r>
              <a:rPr lang="is-IS" dirty="0">
                <a:solidFill>
                  <a:schemeClr val="tx1"/>
                </a:solidFill>
                <a:latin typeface="Locator" charset="0"/>
                <a:ea typeface=""/>
                <a:cs typeface=""/>
              </a:rPr>
              <a:t>Games Farm / Kalypso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F42B7E"/>
              </a:solidFill>
              <a:latin typeface="Locator" charset="0"/>
              <a:ea typeface=""/>
              <a:cs typeface=""/>
            </a:endParaRP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SRP :</a:t>
            </a:r>
            <a:r>
              <a:rPr lang="is-IS" dirty="0">
                <a:solidFill>
                  <a:schemeClr val="tx1"/>
                </a:solidFill>
              </a:rPr>
              <a:t> 3</a:t>
            </a:r>
            <a:r>
              <a:rPr lang="is-IS" dirty="0">
                <a:solidFill>
                  <a:schemeClr val="tx1"/>
                </a:solidFill>
                <a:latin typeface="Locator" charset="0"/>
                <a:ea typeface=""/>
                <a:cs typeface=""/>
              </a:rPr>
              <a:t>9,99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€</a:t>
            </a:r>
          </a:p>
          <a:p>
            <a:pPr lvl="0" indent="0">
              <a:lnSpc>
                <a:spcPct val="100000"/>
              </a:lnSpc>
              <a:spcBef>
                <a:spcPts val="0"/>
              </a:spcBef>
              <a:buNone/>
            </a:pPr>
            <a:endParaRPr lang="is-IS" sz="1000" dirty="0">
              <a:solidFill>
                <a:srgbClr val="000000"/>
              </a:solidFill>
              <a:latin typeface="Locator" charset="0"/>
              <a:ea typeface=""/>
              <a:cs typeface="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s-IS" dirty="0"/>
              <a:t>• Mise en place nationale </a:t>
            </a:r>
            <a:r>
              <a:rPr lang="is-IS" dirty="0">
                <a:solidFill>
                  <a:srgbClr val="000000"/>
                </a:solidFill>
                <a:latin typeface="Locator" charset="0"/>
                <a:ea typeface=""/>
                <a:cs typeface=""/>
              </a:rPr>
              <a:t>TBC</a:t>
            </a:r>
            <a:endParaRPr lang="is-I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427" r="36765" b="38113"/>
          <a:stretch/>
        </p:blipFill>
        <p:spPr>
          <a:xfrm>
            <a:off x="4598873" y="3475293"/>
            <a:ext cx="1160656" cy="111229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70500" y="3060003"/>
            <a:ext cx="3131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i="1" dirty="0">
                <a:solidFill>
                  <a:srgbClr val="9C00AF"/>
                </a:solidFill>
                <a:latin typeface="Locator Medium" charset="0"/>
                <a:ea typeface="Locator Medium" charset="0"/>
                <a:cs typeface="Locator Medium" charset="0"/>
              </a:rPr>
              <a:t>«La compilation ultime pour les fans de simulation de combat aérien sur Switch ! »</a:t>
            </a:r>
          </a:p>
        </p:txBody>
      </p:sp>
      <p:pic>
        <p:nvPicPr>
          <p:cNvPr id="17" name="Picture 10">
            <a:hlinkClick r:id="rId5" action="ppaction://hlinkfile"/>
            <a:extLst>
              <a:ext uri="{FF2B5EF4-FFF2-40B4-BE49-F238E27FC236}">
                <a16:creationId xmlns:a16="http://schemas.microsoft.com/office/drawing/2014/main" id="{C4001BCC-D560-4519-BBC0-D9F7D4D0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7430" y="1265905"/>
            <a:ext cx="277960" cy="2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025AA2-0743-4B3B-AF47-542F2FE38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5836" y="3729313"/>
            <a:ext cx="1618643" cy="265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323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e 2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52A2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2314</TotalTime>
  <Words>974</Words>
  <Application>Microsoft Office PowerPoint</Application>
  <PresentationFormat>Affichage à l'écran (4:3)</PresentationFormat>
  <Paragraphs>174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Locator</vt:lpstr>
      <vt:lpstr>Locator Medium</vt:lpstr>
      <vt:lpstr>Sansation</vt:lpstr>
      <vt:lpstr>Sansation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Van den Broeck</dc:creator>
  <cp:lastModifiedBy>Marc Nivelle</cp:lastModifiedBy>
  <cp:revision>98</cp:revision>
  <dcterms:created xsi:type="dcterms:W3CDTF">2018-05-03T17:47:51Z</dcterms:created>
  <dcterms:modified xsi:type="dcterms:W3CDTF">2018-11-13T16:11:28Z</dcterms:modified>
</cp:coreProperties>
</file>