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0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0afde9f1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0afde9f1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4bb760c45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4bb760c45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ba303370e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ba303370e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a303370e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ba303370e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ba303370e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ba303370e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ba303370e7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ba303370e7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3.gif"/><Relationship Id="rId7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.png"/><Relationship Id="rId5" Type="http://schemas.openxmlformats.org/officeDocument/2006/relationships/hyperlink" Target="https://drive.google.com/file/d/1X8-7f7qv2gfMTy40oGNSKIvPMf8wqdqe/view?usp=sharing" TargetMode="External"/><Relationship Id="rId6" Type="http://schemas.openxmlformats.org/officeDocument/2006/relationships/hyperlink" Target="https://drive.google.com/file/d/1X8-7f7qv2gfMTy40oGNSKIvPMf8wqdqe/view?usp=sharing" TargetMode="External"/><Relationship Id="rId7" Type="http://schemas.openxmlformats.org/officeDocument/2006/relationships/hyperlink" Target="https://drive.google.com/file/d/1X8-7f7qv2gfMTy40oGNSKIvPMf8wqdqe/view?usp=sharing" TargetMode="External"/><Relationship Id="rId8" Type="http://schemas.openxmlformats.org/officeDocument/2006/relationships/hyperlink" Target="https://www.topito.com/partenaire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hyperlink" Target="https://drive.google.com/file/d/1X8-7f7qv2gfMTy40oGNSKIvPMf8wqdqe/view?usp=sharing" TargetMode="External"/><Relationship Id="rId6" Type="http://schemas.openxmlformats.org/officeDocument/2006/relationships/hyperlink" Target="https://www.topito.com/partenaire" TargetMode="External"/><Relationship Id="rId7" Type="http://schemas.openxmlformats.org/officeDocument/2006/relationships/image" Target="../media/image5.png"/><Relationship Id="rId8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jpg"/><Relationship Id="rId5" Type="http://schemas.openxmlformats.org/officeDocument/2006/relationships/hyperlink" Target="https://www.topito.com/partenaire" TargetMode="External"/><Relationship Id="rId6" Type="http://schemas.openxmlformats.org/officeDocument/2006/relationships/image" Target="../media/image2.png"/><Relationship Id="rId7" Type="http://schemas.openxmlformats.org/officeDocument/2006/relationships/image" Target="../media/image10.jpg"/><Relationship Id="rId8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hyperlink" Target="https://www.topito.com/partenaire" TargetMode="External"/><Relationship Id="rId6" Type="http://schemas.openxmlformats.org/officeDocument/2006/relationships/image" Target="../media/image18.png"/><Relationship Id="rId7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hyperlink" Target="https://www.topito.com/partenaire" TargetMode="External"/><Relationship Id="rId6" Type="http://schemas.openxmlformats.org/officeDocument/2006/relationships/image" Target="../media/image15.png"/><Relationship Id="rId7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2354063" y="1705588"/>
            <a:ext cx="886800" cy="12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200">
              <a:solidFill>
                <a:srgbClr val="FAB900"/>
              </a:solidFill>
            </a:endParaRPr>
          </a:p>
        </p:txBody>
      </p:sp>
      <p:grpSp>
        <p:nvGrpSpPr>
          <p:cNvPr id="61" name="Google Shape;61;p14"/>
          <p:cNvGrpSpPr/>
          <p:nvPr/>
        </p:nvGrpSpPr>
        <p:grpSpPr>
          <a:xfrm rot="652854">
            <a:off x="6149099" y="-298753"/>
            <a:ext cx="3052014" cy="5741008"/>
            <a:chOff x="948399" y="387358"/>
            <a:chExt cx="2254000" cy="4239900"/>
          </a:xfrm>
        </p:grpSpPr>
        <p:pic>
          <p:nvPicPr>
            <p:cNvPr descr="screen1" id="62" name="Google Shape;62;p14"/>
            <p:cNvPicPr preferRelativeResize="0"/>
            <p:nvPr/>
          </p:nvPicPr>
          <p:blipFill rotWithShape="1">
            <a:blip r:embed="rId4">
              <a:alphaModFix/>
            </a:blip>
            <a:srcRect b="0" l="27729" r="19106" t="0"/>
            <a:stretch/>
          </p:blipFill>
          <p:spPr>
            <a:xfrm>
              <a:off x="948399" y="387358"/>
              <a:ext cx="2254000" cy="423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78450" y="1001225"/>
              <a:ext cx="1718925" cy="30568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52731">
            <a:off x="6449246" y="505798"/>
            <a:ext cx="2333350" cy="414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7">
            <a:alphaModFix/>
          </a:blip>
          <a:srcRect b="25462" l="6394" r="6123" t="25334"/>
          <a:stretch/>
        </p:blipFill>
        <p:spPr>
          <a:xfrm>
            <a:off x="778975" y="647000"/>
            <a:ext cx="4586975" cy="257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 rotWithShape="1">
          <a:blip r:embed="rId4">
            <a:alphaModFix/>
          </a:blip>
          <a:srcRect b="25462" l="6394" r="6123" t="25334"/>
          <a:stretch/>
        </p:blipFill>
        <p:spPr>
          <a:xfrm>
            <a:off x="8370350" y="4684575"/>
            <a:ext cx="545050" cy="30652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4952225" y="3956863"/>
            <a:ext cx="36747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200" u="sng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</a:t>
            </a:r>
            <a:r>
              <a:rPr b="1" i="1" lang="fr" sz="1200" u="sng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éléchargez notre template d’habillage</a:t>
            </a:r>
            <a:r>
              <a:rPr b="1" i="1" lang="fr" sz="1200" u="sng">
                <a:solidFill>
                  <a:srgbClr val="FF0000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ici !</a:t>
            </a:r>
            <a:endParaRPr b="1" sz="1200">
              <a:solidFill>
                <a:srgbClr val="FF0000"/>
              </a:solidFill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132850" y="1044200"/>
            <a:ext cx="42444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rgbClr val="FAB900"/>
                </a:solidFill>
              </a:rPr>
              <a:t>Eléments à nous fournir : </a:t>
            </a:r>
            <a:endParaRPr b="1" sz="1200">
              <a:solidFill>
                <a:srgbClr val="FAB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AB9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fr" sz="1200">
                <a:solidFill>
                  <a:srgbClr val="FFFFFF"/>
                </a:solidFill>
              </a:rPr>
              <a:t>Habillage (1800x1000 max 1mo) en jpg</a:t>
            </a:r>
            <a:br>
              <a:rPr lang="fr" sz="1200">
                <a:solidFill>
                  <a:srgbClr val="FFFFFF"/>
                </a:solidFill>
              </a:rPr>
            </a:br>
            <a:r>
              <a:rPr lang="fr" sz="1200">
                <a:solidFill>
                  <a:srgbClr val="FFFFFF"/>
                </a:solidFill>
              </a:rPr>
              <a:t>- les gouttières restent fixes au scroll -</a:t>
            </a:r>
            <a:br>
              <a:rPr lang="fr" sz="1200">
                <a:solidFill>
                  <a:srgbClr val="FFFFFF"/>
                </a:solidFill>
              </a:rPr>
            </a:b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fr" sz="1200">
                <a:solidFill>
                  <a:srgbClr val="FFFFFF"/>
                </a:solidFill>
              </a:rPr>
              <a:t>Grand angle 300x600 en jpg ou gif (max 50Ko)</a:t>
            </a:r>
            <a:br>
              <a:rPr lang="fr" sz="1200">
                <a:solidFill>
                  <a:srgbClr val="FFFFFF"/>
                </a:solidFill>
              </a:rPr>
            </a:b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fr" sz="1200">
                <a:solidFill>
                  <a:srgbClr val="FFFFFF"/>
                </a:solidFill>
              </a:rPr>
              <a:t>Pavé 300x250 en jpg ou gif </a:t>
            </a:r>
            <a:r>
              <a:rPr lang="fr" sz="1200">
                <a:solidFill>
                  <a:schemeClr val="dk1"/>
                </a:solidFill>
              </a:rPr>
              <a:t>(max 50Ko)</a:t>
            </a:r>
            <a:br>
              <a:rPr lang="fr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fr" sz="1200">
                <a:solidFill>
                  <a:schemeClr val="dk1"/>
                </a:solidFill>
              </a:rPr>
              <a:t>Lien embed Youtube pour la vidéo en bas de top </a:t>
            </a:r>
            <a:br>
              <a:rPr lang="fr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fr" sz="1200">
                <a:solidFill>
                  <a:schemeClr val="dk1"/>
                </a:solidFill>
              </a:rPr>
              <a:t>Votre logo en HD</a:t>
            </a:r>
            <a:br>
              <a:rPr lang="fr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fr" sz="1200">
                <a:solidFill>
                  <a:srgbClr val="FFFFFF"/>
                </a:solidFill>
              </a:rPr>
              <a:t>URL de votre page Facebook et Instagram</a:t>
            </a:r>
            <a:br>
              <a:rPr lang="fr" sz="1200">
                <a:solidFill>
                  <a:srgbClr val="FFFFFF"/>
                </a:solidFill>
              </a:rPr>
            </a:b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fr" sz="1200">
                <a:solidFill>
                  <a:srgbClr val="FFFFFF"/>
                </a:solidFill>
              </a:rPr>
              <a:t>URL de redirection de votre campagne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437650" y="222990"/>
            <a:ext cx="8268600" cy="2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>
                <a:solidFill>
                  <a:srgbClr val="FAB900"/>
                </a:solidFill>
              </a:rPr>
              <a:t>SPECIFICATIONS TECHNIQUES</a:t>
            </a:r>
            <a:endParaRPr sz="2800">
              <a:solidFill>
                <a:srgbClr val="FAB900"/>
              </a:solidFill>
            </a:endParaRPr>
          </a:p>
        </p:txBody>
      </p:sp>
      <p:sp>
        <p:nvSpPr>
          <p:cNvPr id="74" name="Google Shape;74;p15"/>
          <p:cNvSpPr/>
          <p:nvPr/>
        </p:nvSpPr>
        <p:spPr>
          <a:xfrm>
            <a:off x="522500" y="215228"/>
            <a:ext cx="701400" cy="46200"/>
          </a:xfrm>
          <a:prstGeom prst="rect">
            <a:avLst/>
          </a:prstGeom>
          <a:solidFill>
            <a:srgbClr val="FAB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AB900"/>
              </a:solidFill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562350" y="4562975"/>
            <a:ext cx="60192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Exemples de contenus sponsorisés : </a:t>
            </a:r>
            <a:r>
              <a:rPr lang="fr" sz="1200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https://www.topito.com/partenaire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17650" y="1422040"/>
            <a:ext cx="4473949" cy="2485527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 rotWithShape="1">
          <a:blip r:embed="rId4">
            <a:alphaModFix/>
          </a:blip>
          <a:srcRect b="25462" l="6394" r="6123" t="25334"/>
          <a:stretch/>
        </p:blipFill>
        <p:spPr>
          <a:xfrm>
            <a:off x="8370350" y="4684575"/>
            <a:ext cx="545050" cy="3065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2734650" y="4264763"/>
            <a:ext cx="36747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200" u="sng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Téléchargez notre template d’habillage ici !</a:t>
            </a:r>
            <a:endParaRPr b="1" sz="1200">
              <a:solidFill>
                <a:srgbClr val="FF0000"/>
              </a:solidFill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437650" y="222990"/>
            <a:ext cx="8268600" cy="2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>
                <a:solidFill>
                  <a:srgbClr val="FAB900"/>
                </a:solidFill>
              </a:rPr>
              <a:t>EXEMPLES : HABILLAGE 1800x1000</a:t>
            </a:r>
            <a:endParaRPr sz="2800">
              <a:solidFill>
                <a:srgbClr val="FAB900"/>
              </a:solidFill>
            </a:endParaRPr>
          </a:p>
        </p:txBody>
      </p:sp>
      <p:sp>
        <p:nvSpPr>
          <p:cNvPr id="84" name="Google Shape;84;p16"/>
          <p:cNvSpPr/>
          <p:nvPr/>
        </p:nvSpPr>
        <p:spPr>
          <a:xfrm>
            <a:off x="522500" y="215228"/>
            <a:ext cx="701400" cy="46200"/>
          </a:xfrm>
          <a:prstGeom prst="rect">
            <a:avLst/>
          </a:prstGeom>
          <a:solidFill>
            <a:srgbClr val="FAB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AB900"/>
              </a:solidFill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1562350" y="4562975"/>
            <a:ext cx="60192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Exemples de contenus sponsorisés : </a:t>
            </a:r>
            <a:r>
              <a:rPr lang="fr" sz="12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https://www.topito.com/partenaire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7">
            <a:alphaModFix/>
          </a:blip>
          <a:srcRect b="39939" l="0" r="0" t="0"/>
          <a:stretch/>
        </p:blipFill>
        <p:spPr>
          <a:xfrm>
            <a:off x="400975" y="962525"/>
            <a:ext cx="3771849" cy="3095527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8">
            <a:alphaModFix/>
          </a:blip>
          <a:srcRect b="49987" l="0" r="0" t="0"/>
          <a:stretch/>
        </p:blipFill>
        <p:spPr>
          <a:xfrm>
            <a:off x="4408150" y="962525"/>
            <a:ext cx="4334870" cy="3095527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 rotWithShape="1">
          <a:blip r:embed="rId4">
            <a:alphaModFix/>
          </a:blip>
          <a:srcRect b="25462" l="6394" r="6123" t="25334"/>
          <a:stretch/>
        </p:blipFill>
        <p:spPr>
          <a:xfrm>
            <a:off x="8370350" y="4684575"/>
            <a:ext cx="545050" cy="3065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437650" y="222990"/>
            <a:ext cx="8268600" cy="2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>
                <a:solidFill>
                  <a:srgbClr val="FAB900"/>
                </a:solidFill>
              </a:rPr>
              <a:t>EXEMPLES : PAVÉ 300x250</a:t>
            </a:r>
            <a:endParaRPr sz="2800">
              <a:solidFill>
                <a:srgbClr val="FAB900"/>
              </a:solidFill>
            </a:endParaRPr>
          </a:p>
        </p:txBody>
      </p:sp>
      <p:sp>
        <p:nvSpPr>
          <p:cNvPr id="94" name="Google Shape;94;p17"/>
          <p:cNvSpPr/>
          <p:nvPr/>
        </p:nvSpPr>
        <p:spPr>
          <a:xfrm>
            <a:off x="522500" y="215228"/>
            <a:ext cx="701400" cy="46200"/>
          </a:xfrm>
          <a:prstGeom prst="rect">
            <a:avLst/>
          </a:prstGeom>
          <a:solidFill>
            <a:srgbClr val="FAB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AB900"/>
              </a:solidFill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1562350" y="4562975"/>
            <a:ext cx="60192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FFFFFF"/>
                </a:solidFill>
              </a:rPr>
              <a:t>Exemples de contenus sponsorisés : </a:t>
            </a:r>
            <a:r>
              <a:rPr lang="fr" sz="1200" u="sng">
                <a:solidFill>
                  <a:schemeClr val="hlink"/>
                </a:solidFill>
                <a:hlinkClick r:id="rId5"/>
              </a:rPr>
              <a:t>https://www.topito.com/partenaire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 rotWithShape="1">
          <a:blip r:embed="rId6">
            <a:alphaModFix/>
          </a:blip>
          <a:srcRect b="12433" l="0" r="0" t="2525"/>
          <a:stretch/>
        </p:blipFill>
        <p:spPr>
          <a:xfrm>
            <a:off x="388200" y="822850"/>
            <a:ext cx="1967401" cy="3626598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7">
            <a:alphaModFix/>
          </a:blip>
          <a:srcRect b="6853" l="0" r="0" t="5164"/>
          <a:stretch/>
        </p:blipFill>
        <p:spPr>
          <a:xfrm>
            <a:off x="2560625" y="822850"/>
            <a:ext cx="1913474" cy="3648573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8">
            <a:alphaModFix/>
          </a:blip>
          <a:srcRect b="7240" l="0" r="0" t="4885"/>
          <a:stretch/>
        </p:blipFill>
        <p:spPr>
          <a:xfrm>
            <a:off x="4679125" y="822850"/>
            <a:ext cx="1913476" cy="3643955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9" name="Google Shape;99;p17"/>
          <p:cNvPicPr preferRelativeResize="0"/>
          <p:nvPr/>
        </p:nvPicPr>
        <p:blipFill rotWithShape="1">
          <a:blip r:embed="rId9">
            <a:alphaModFix/>
          </a:blip>
          <a:srcRect b="6533" l="0" r="0" t="5182"/>
          <a:stretch/>
        </p:blipFill>
        <p:spPr>
          <a:xfrm>
            <a:off x="6842325" y="822850"/>
            <a:ext cx="1913476" cy="3660728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8"/>
          <p:cNvPicPr preferRelativeResize="0"/>
          <p:nvPr/>
        </p:nvPicPr>
        <p:blipFill rotWithShape="1">
          <a:blip r:embed="rId4">
            <a:alphaModFix/>
          </a:blip>
          <a:srcRect b="25462" l="6394" r="6123" t="25334"/>
          <a:stretch/>
        </p:blipFill>
        <p:spPr>
          <a:xfrm>
            <a:off x="8370350" y="4684575"/>
            <a:ext cx="545050" cy="30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437650" y="222990"/>
            <a:ext cx="8268600" cy="2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>
                <a:solidFill>
                  <a:srgbClr val="FAB900"/>
                </a:solidFill>
              </a:rPr>
              <a:t>EXEMPLES : GRAND ANGLE 300x600</a:t>
            </a:r>
            <a:endParaRPr sz="2800">
              <a:solidFill>
                <a:srgbClr val="FAB900"/>
              </a:solidFill>
            </a:endParaRPr>
          </a:p>
        </p:txBody>
      </p:sp>
      <p:sp>
        <p:nvSpPr>
          <p:cNvPr id="106" name="Google Shape;106;p18"/>
          <p:cNvSpPr/>
          <p:nvPr/>
        </p:nvSpPr>
        <p:spPr>
          <a:xfrm>
            <a:off x="522500" y="215228"/>
            <a:ext cx="701400" cy="46200"/>
          </a:xfrm>
          <a:prstGeom prst="rect">
            <a:avLst/>
          </a:prstGeom>
          <a:solidFill>
            <a:srgbClr val="FAB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AB900"/>
              </a:solidFill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1562350" y="4562975"/>
            <a:ext cx="60192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Exemples de contenus sponsorisés : </a:t>
            </a:r>
            <a:r>
              <a:rPr lang="fr" sz="12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https://www.topito.com/partenaire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 rotWithShape="1">
          <a:blip r:embed="rId6">
            <a:alphaModFix/>
          </a:blip>
          <a:srcRect b="26578" l="2244" r="2253" t="0"/>
          <a:stretch/>
        </p:blipFill>
        <p:spPr>
          <a:xfrm>
            <a:off x="844575" y="1118725"/>
            <a:ext cx="3602049" cy="2906052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9" name="Google Shape;109;p18"/>
          <p:cNvPicPr preferRelativeResize="0"/>
          <p:nvPr/>
        </p:nvPicPr>
        <p:blipFill rotWithShape="1">
          <a:blip r:embed="rId7">
            <a:alphaModFix/>
          </a:blip>
          <a:srcRect b="35358" l="0" r="0" t="0"/>
          <a:stretch/>
        </p:blipFill>
        <p:spPr>
          <a:xfrm>
            <a:off x="4697375" y="1118725"/>
            <a:ext cx="3602053" cy="2906052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0" name="Google Shape;110;p18"/>
          <p:cNvSpPr/>
          <p:nvPr/>
        </p:nvSpPr>
        <p:spPr>
          <a:xfrm>
            <a:off x="3073225" y="1895450"/>
            <a:ext cx="1030500" cy="186780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6841725" y="1895450"/>
            <a:ext cx="1030500" cy="186780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/>
          <p:cNvPicPr preferRelativeResize="0"/>
          <p:nvPr/>
        </p:nvPicPr>
        <p:blipFill rotWithShape="1">
          <a:blip r:embed="rId4">
            <a:alphaModFix/>
          </a:blip>
          <a:srcRect b="25462" l="6394" r="6123" t="25334"/>
          <a:stretch/>
        </p:blipFill>
        <p:spPr>
          <a:xfrm>
            <a:off x="8370350" y="4684575"/>
            <a:ext cx="545050" cy="30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437650" y="222990"/>
            <a:ext cx="8268600" cy="2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>
                <a:solidFill>
                  <a:srgbClr val="FAB900"/>
                </a:solidFill>
              </a:rPr>
              <a:t>EXEMPLES : </a:t>
            </a:r>
            <a:r>
              <a:rPr b="1" lang="fr" sz="2500">
                <a:solidFill>
                  <a:srgbClr val="FAB900"/>
                </a:solidFill>
              </a:rPr>
              <a:t>VIDÉO</a:t>
            </a:r>
            <a:r>
              <a:rPr b="1" lang="fr" sz="2500">
                <a:solidFill>
                  <a:srgbClr val="FAB900"/>
                </a:solidFill>
              </a:rPr>
              <a:t> BAS DE TOP</a:t>
            </a:r>
            <a:endParaRPr sz="2800">
              <a:solidFill>
                <a:srgbClr val="FAB900"/>
              </a:solidFill>
            </a:endParaRPr>
          </a:p>
        </p:txBody>
      </p:sp>
      <p:sp>
        <p:nvSpPr>
          <p:cNvPr id="118" name="Google Shape;118;p19"/>
          <p:cNvSpPr/>
          <p:nvPr/>
        </p:nvSpPr>
        <p:spPr>
          <a:xfrm>
            <a:off x="522500" y="215228"/>
            <a:ext cx="701400" cy="46200"/>
          </a:xfrm>
          <a:prstGeom prst="rect">
            <a:avLst/>
          </a:prstGeom>
          <a:solidFill>
            <a:srgbClr val="FAB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AB900"/>
              </a:solidFill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1562350" y="4562975"/>
            <a:ext cx="60192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Exemples de contenus sponsorisés : </a:t>
            </a:r>
            <a:r>
              <a:rPr lang="fr" sz="12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https://www.topito.com/partenaire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 rotWithShape="1">
          <a:blip r:embed="rId6">
            <a:alphaModFix/>
          </a:blip>
          <a:srcRect b="5936" l="0" r="0" t="57216"/>
          <a:stretch/>
        </p:blipFill>
        <p:spPr>
          <a:xfrm>
            <a:off x="688100" y="1533677"/>
            <a:ext cx="3602050" cy="2075504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7">
            <a:alphaModFix/>
          </a:blip>
          <a:srcRect b="0" l="0" r="793" t="0"/>
          <a:stretch/>
        </p:blipFill>
        <p:spPr>
          <a:xfrm>
            <a:off x="4461174" y="1533012"/>
            <a:ext cx="3994727" cy="2075501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